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318" r:id="rId3"/>
    <p:sldId id="257" r:id="rId4"/>
    <p:sldId id="258" r:id="rId5"/>
    <p:sldId id="262" r:id="rId6"/>
    <p:sldId id="269" r:id="rId7"/>
    <p:sldId id="270" r:id="rId8"/>
    <p:sldId id="293" r:id="rId9"/>
    <p:sldId id="274" r:id="rId10"/>
    <p:sldId id="275" r:id="rId11"/>
    <p:sldId id="297" r:id="rId12"/>
    <p:sldId id="277" r:id="rId13"/>
    <p:sldId id="296" r:id="rId14"/>
    <p:sldId id="282" r:id="rId15"/>
    <p:sldId id="292" r:id="rId16"/>
    <p:sldId id="291" r:id="rId17"/>
    <p:sldId id="280" r:id="rId18"/>
    <p:sldId id="271" r:id="rId19"/>
    <p:sldId id="294" r:id="rId20"/>
    <p:sldId id="278" r:id="rId21"/>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4" autoAdjust="0"/>
    <p:restoredTop sz="94660"/>
  </p:normalViewPr>
  <p:slideViewPr>
    <p:cSldViewPr>
      <p:cViewPr varScale="1">
        <p:scale>
          <a:sx n="115" d="100"/>
          <a:sy n="115" d="100"/>
        </p:scale>
        <p:origin x="147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2019-2020</c:v>
                </c:pt>
              </c:strCache>
            </c:strRef>
          </c:tx>
          <c:invertIfNegative val="0"/>
          <c:cat>
            <c:strRef>
              <c:f>Sheet1!$A$2:$A$6</c:f>
              <c:strCache>
                <c:ptCount val="5"/>
                <c:pt idx="0">
                  <c:v>Recurring</c:v>
                </c:pt>
                <c:pt idx="1">
                  <c:v>Children's Education Endowment*</c:v>
                </c:pt>
                <c:pt idx="2">
                  <c:v>Interest Income*</c:v>
                </c:pt>
                <c:pt idx="3">
                  <c:v>Lottery Funds</c:v>
                </c:pt>
                <c:pt idx="4">
                  <c:v>Federal Funds</c:v>
                </c:pt>
              </c:strCache>
            </c:strRef>
          </c:cat>
          <c:val>
            <c:numRef>
              <c:f>Sheet1!$B$2:$B$6</c:f>
              <c:numCache>
                <c:formatCode>General</c:formatCode>
                <c:ptCount val="5"/>
                <c:pt idx="0">
                  <c:v>27558624</c:v>
                </c:pt>
                <c:pt idx="1">
                  <c:v>5360540</c:v>
                </c:pt>
                <c:pt idx="2">
                  <c:v>220000</c:v>
                </c:pt>
                <c:pt idx="3">
                  <c:v>10000000</c:v>
                </c:pt>
                <c:pt idx="4">
                  <c:v>0</c:v>
                </c:pt>
              </c:numCache>
            </c:numRef>
          </c:val>
          <c:extLst>
            <c:ext xmlns:c16="http://schemas.microsoft.com/office/drawing/2014/chart" uri="{C3380CC4-5D6E-409C-BE32-E72D297353CC}">
              <c16:uniqueId val="{00000000-84AA-496D-A38F-3B1C4D65FA48}"/>
            </c:ext>
          </c:extLst>
        </c:ser>
        <c:ser>
          <c:idx val="1"/>
          <c:order val="1"/>
          <c:tx>
            <c:strRef>
              <c:f>Sheet1!$C$1</c:f>
              <c:strCache>
                <c:ptCount val="1"/>
                <c:pt idx="0">
                  <c:v>2020-2021</c:v>
                </c:pt>
              </c:strCache>
            </c:strRef>
          </c:tx>
          <c:invertIfNegative val="0"/>
          <c:cat>
            <c:strRef>
              <c:f>Sheet1!$A$2:$A$6</c:f>
              <c:strCache>
                <c:ptCount val="5"/>
                <c:pt idx="0">
                  <c:v>Recurring</c:v>
                </c:pt>
                <c:pt idx="1">
                  <c:v>Children's Education Endowment*</c:v>
                </c:pt>
                <c:pt idx="2">
                  <c:v>Interest Income*</c:v>
                </c:pt>
                <c:pt idx="3">
                  <c:v>Lottery Funds</c:v>
                </c:pt>
                <c:pt idx="4">
                  <c:v>Federal Funds</c:v>
                </c:pt>
              </c:strCache>
            </c:strRef>
          </c:cat>
          <c:val>
            <c:numRef>
              <c:f>Sheet1!$C$2:$C$6</c:f>
              <c:numCache>
                <c:formatCode>General</c:formatCode>
                <c:ptCount val="5"/>
                <c:pt idx="0">
                  <c:v>27558624</c:v>
                </c:pt>
                <c:pt idx="1">
                  <c:v>5308215</c:v>
                </c:pt>
                <c:pt idx="2">
                  <c:v>143040</c:v>
                </c:pt>
                <c:pt idx="3">
                  <c:v>10000000</c:v>
                </c:pt>
                <c:pt idx="4">
                  <c:v>0</c:v>
                </c:pt>
              </c:numCache>
            </c:numRef>
          </c:val>
          <c:extLst>
            <c:ext xmlns:c16="http://schemas.microsoft.com/office/drawing/2014/chart" uri="{C3380CC4-5D6E-409C-BE32-E72D297353CC}">
              <c16:uniqueId val="{00000001-84AA-496D-A38F-3B1C4D65FA48}"/>
            </c:ext>
          </c:extLst>
        </c:ser>
        <c:ser>
          <c:idx val="2"/>
          <c:order val="2"/>
          <c:tx>
            <c:strRef>
              <c:f>Sheet1!$D$1</c:f>
              <c:strCache>
                <c:ptCount val="1"/>
                <c:pt idx="0">
                  <c:v>2021-2022</c:v>
                </c:pt>
              </c:strCache>
            </c:strRef>
          </c:tx>
          <c:invertIfNegative val="0"/>
          <c:cat>
            <c:strRef>
              <c:f>Sheet1!$A$2:$A$6</c:f>
              <c:strCache>
                <c:ptCount val="5"/>
                <c:pt idx="0">
                  <c:v>Recurring</c:v>
                </c:pt>
                <c:pt idx="1">
                  <c:v>Children's Education Endowment*</c:v>
                </c:pt>
                <c:pt idx="2">
                  <c:v>Interest Income*</c:v>
                </c:pt>
                <c:pt idx="3">
                  <c:v>Lottery Funds</c:v>
                </c:pt>
                <c:pt idx="4">
                  <c:v>Federal Funds</c:v>
                </c:pt>
              </c:strCache>
            </c:strRef>
          </c:cat>
          <c:val>
            <c:numRef>
              <c:f>Sheet1!$D$2:$D$6</c:f>
              <c:numCache>
                <c:formatCode>General</c:formatCode>
                <c:ptCount val="5"/>
                <c:pt idx="0">
                  <c:v>27558624</c:v>
                </c:pt>
                <c:pt idx="1">
                  <c:v>6000000</c:v>
                </c:pt>
                <c:pt idx="2">
                  <c:v>97215</c:v>
                </c:pt>
                <c:pt idx="3">
                  <c:v>20000000</c:v>
                </c:pt>
                <c:pt idx="4">
                  <c:v>0</c:v>
                </c:pt>
              </c:numCache>
            </c:numRef>
          </c:val>
          <c:extLst>
            <c:ext xmlns:c16="http://schemas.microsoft.com/office/drawing/2014/chart" uri="{C3380CC4-5D6E-409C-BE32-E72D297353CC}">
              <c16:uniqueId val="{00000002-84AA-496D-A38F-3B1C4D65FA48}"/>
            </c:ext>
          </c:extLst>
        </c:ser>
        <c:dLbls>
          <c:showLegendKey val="0"/>
          <c:showVal val="0"/>
          <c:showCatName val="0"/>
          <c:showSerName val="0"/>
          <c:showPercent val="0"/>
          <c:showBubbleSize val="0"/>
        </c:dLbls>
        <c:gapWidth val="150"/>
        <c:axId val="108049152"/>
        <c:axId val="108050688"/>
      </c:barChart>
      <c:catAx>
        <c:axId val="108049152"/>
        <c:scaling>
          <c:orientation val="minMax"/>
        </c:scaling>
        <c:delete val="0"/>
        <c:axPos val="b"/>
        <c:numFmt formatCode="General" sourceLinked="0"/>
        <c:majorTickMark val="out"/>
        <c:minorTickMark val="none"/>
        <c:tickLblPos val="nextTo"/>
        <c:crossAx val="108050688"/>
        <c:crosses val="autoZero"/>
        <c:auto val="1"/>
        <c:lblAlgn val="ctr"/>
        <c:lblOffset val="100"/>
        <c:noMultiLvlLbl val="0"/>
      </c:catAx>
      <c:valAx>
        <c:axId val="108050688"/>
        <c:scaling>
          <c:orientation val="minMax"/>
        </c:scaling>
        <c:delete val="0"/>
        <c:axPos val="l"/>
        <c:majorGridlines/>
        <c:numFmt formatCode="General" sourceLinked="1"/>
        <c:majorTickMark val="out"/>
        <c:minorTickMark val="none"/>
        <c:tickLblPos val="nextTo"/>
        <c:crossAx val="108049152"/>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FY21-22</c:v>
                </c:pt>
              </c:strCache>
            </c:strRef>
          </c:tx>
          <c:invertIfNegative val="0"/>
          <c:dLbls>
            <c:dLbl>
              <c:idx val="0"/>
              <c:layout>
                <c:manualLayout>
                  <c:x val="0"/>
                  <c:y val="-8.1967213114754203E-2"/>
                </c:manualLayout>
              </c:layout>
              <c:tx>
                <c:rich>
                  <a:bodyPr/>
                  <a:lstStyle/>
                  <a:p>
                    <a:r>
                      <a:rPr lang="en-US" dirty="0"/>
                      <a:t>$47,558,624</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10C-4C5B-A719-2F27F3436B0F}"/>
                </c:ext>
              </c:extLst>
            </c:dLbl>
            <c:dLbl>
              <c:idx val="1"/>
              <c:tx>
                <c:rich>
                  <a:bodyPr/>
                  <a:lstStyle/>
                  <a:p>
                    <a:r>
                      <a:rPr lang="en-US" dirty="0"/>
                      <a:t>$225,388</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10C-4C5B-A719-2F27F3436B0F}"/>
                </c:ext>
              </c:extLst>
            </c:dLbl>
            <c:dLbl>
              <c:idx val="3"/>
              <c:tx>
                <c:rich>
                  <a:bodyPr/>
                  <a:lstStyle/>
                  <a:p>
                    <a:r>
                      <a:rPr lang="en-US" dirty="0"/>
                      <a:t>$101,642</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10C-4C5B-A719-2F27F3436B0F}"/>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Tuition Grants</c:v>
                </c:pt>
                <c:pt idx="1">
                  <c:v>Personnel</c:v>
                </c:pt>
                <c:pt idx="2">
                  <c:v>Operating</c:v>
                </c:pt>
                <c:pt idx="3">
                  <c:v>Benefits</c:v>
                </c:pt>
              </c:strCache>
            </c:strRef>
          </c:cat>
          <c:val>
            <c:numRef>
              <c:f>Sheet1!$B$2:$B$5</c:f>
              <c:numCache>
                <c:formatCode>"$"#,##0</c:formatCode>
                <c:ptCount val="4"/>
                <c:pt idx="0">
                  <c:v>47558624</c:v>
                </c:pt>
                <c:pt idx="1">
                  <c:v>225388</c:v>
                </c:pt>
                <c:pt idx="2">
                  <c:v>296608</c:v>
                </c:pt>
                <c:pt idx="3">
                  <c:v>101642</c:v>
                </c:pt>
              </c:numCache>
            </c:numRef>
          </c:val>
          <c:extLst>
            <c:ext xmlns:c16="http://schemas.microsoft.com/office/drawing/2014/chart" uri="{C3380CC4-5D6E-409C-BE32-E72D297353CC}">
              <c16:uniqueId val="{00000003-E10C-4C5B-A719-2F27F3436B0F}"/>
            </c:ext>
          </c:extLst>
        </c:ser>
        <c:dLbls>
          <c:showLegendKey val="0"/>
          <c:showVal val="0"/>
          <c:showCatName val="0"/>
          <c:showSerName val="0"/>
          <c:showPercent val="0"/>
          <c:showBubbleSize val="0"/>
        </c:dLbls>
        <c:gapWidth val="150"/>
        <c:axId val="34017280"/>
        <c:axId val="108779776"/>
      </c:barChart>
      <c:valAx>
        <c:axId val="108779776"/>
        <c:scaling>
          <c:orientation val="minMax"/>
        </c:scaling>
        <c:delete val="0"/>
        <c:axPos val="b"/>
        <c:majorGridlines/>
        <c:numFmt formatCode="&quot;$&quot;#,##0" sourceLinked="1"/>
        <c:majorTickMark val="out"/>
        <c:minorTickMark val="none"/>
        <c:tickLblPos val="nextTo"/>
        <c:txPr>
          <a:bodyPr/>
          <a:lstStyle/>
          <a:p>
            <a:pPr>
              <a:defRPr sz="1650" baseline="0"/>
            </a:pPr>
            <a:endParaRPr lang="en-US"/>
          </a:p>
        </c:txPr>
        <c:crossAx val="34017280"/>
        <c:crosses val="autoZero"/>
        <c:crossBetween val="between"/>
      </c:valAx>
      <c:catAx>
        <c:axId val="34017280"/>
        <c:scaling>
          <c:orientation val="minMax"/>
        </c:scaling>
        <c:delete val="0"/>
        <c:axPos val="l"/>
        <c:numFmt formatCode="General" sourceLinked="0"/>
        <c:majorTickMark val="out"/>
        <c:minorTickMark val="none"/>
        <c:tickLblPos val="nextTo"/>
        <c:crossAx val="108779776"/>
        <c:crosses val="autoZero"/>
        <c:auto val="1"/>
        <c:lblAlgn val="ctr"/>
        <c:lblOffset val="100"/>
        <c:noMultiLvlLbl val="0"/>
      </c:cat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522528433945757"/>
          <c:y val="4.4896522574311808E-2"/>
          <c:w val="0.7159590988626422"/>
          <c:h val="0.85716829766394464"/>
        </c:manualLayout>
      </c:layout>
      <c:barChart>
        <c:barDir val="bar"/>
        <c:grouping val="clustered"/>
        <c:varyColors val="0"/>
        <c:ser>
          <c:idx val="0"/>
          <c:order val="0"/>
          <c:tx>
            <c:strRef>
              <c:f>Sheet1!$B$1</c:f>
              <c:strCache>
                <c:ptCount val="1"/>
                <c:pt idx="0">
                  <c:v>FY</c:v>
                </c:pt>
              </c:strCache>
            </c:strRef>
          </c:tx>
          <c:invertIfNegative val="0"/>
          <c:dLbls>
            <c:dLbl>
              <c:idx val="0"/>
              <c:layout>
                <c:manualLayout>
                  <c:x val="0"/>
                  <c:y val="-8.4180979826834743E-2"/>
                </c:manualLayout>
              </c:layout>
              <c:tx>
                <c:rich>
                  <a:bodyPr/>
                  <a:lstStyle/>
                  <a:p>
                    <a:r>
                      <a:rPr lang="en-US" dirty="0"/>
                      <a:t>$47,558,624</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755-499A-ACE5-CB41BD15002C}"/>
                </c:ext>
              </c:extLst>
            </c:dLbl>
            <c:dLbl>
              <c:idx val="1"/>
              <c:tx>
                <c:rich>
                  <a:bodyPr/>
                  <a:lstStyle/>
                  <a:p>
                    <a:r>
                      <a:rPr lang="en-US" sz="1800" b="0" i="0" u="none" strike="noStrike" baseline="0" dirty="0">
                        <a:effectLst/>
                      </a:rPr>
                      <a:t>$240,388</a:t>
                    </a:r>
                    <a:r>
                      <a:rPr lang="en-US" sz="1800" b="0" i="0" u="none" strike="noStrike" baseline="0" dirty="0"/>
                      <a:t> </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755-499A-ACE5-CB41BD15002C}"/>
                </c:ext>
              </c:extLst>
            </c:dLbl>
            <c:dLbl>
              <c:idx val="3"/>
              <c:tx>
                <c:rich>
                  <a:bodyPr/>
                  <a:lstStyle/>
                  <a:p>
                    <a:r>
                      <a:rPr lang="en-US" sz="1800" b="0" i="0" u="none" strike="noStrike" baseline="0" dirty="0">
                        <a:effectLst/>
                      </a:rPr>
                      <a:t>$101,642</a:t>
                    </a:r>
                    <a:r>
                      <a:rPr lang="en-US" sz="1800" b="0" i="0" u="none" strike="noStrike" baseline="0" dirty="0"/>
                      <a:t> </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755-499A-ACE5-CB41BD15002C}"/>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Tuition Grants</c:v>
                </c:pt>
                <c:pt idx="1">
                  <c:v>Personnel</c:v>
                </c:pt>
                <c:pt idx="2">
                  <c:v>Operating</c:v>
                </c:pt>
                <c:pt idx="3">
                  <c:v>Benefits</c:v>
                </c:pt>
              </c:strCache>
            </c:strRef>
          </c:cat>
          <c:val>
            <c:numRef>
              <c:f>Sheet1!$B$2:$B$5</c:f>
              <c:numCache>
                <c:formatCode>"$"#,##0</c:formatCode>
                <c:ptCount val="4"/>
                <c:pt idx="0">
                  <c:v>47558624</c:v>
                </c:pt>
                <c:pt idx="1">
                  <c:v>240388</c:v>
                </c:pt>
                <c:pt idx="2">
                  <c:v>296608</c:v>
                </c:pt>
                <c:pt idx="3">
                  <c:v>101642</c:v>
                </c:pt>
              </c:numCache>
            </c:numRef>
          </c:val>
          <c:extLst>
            <c:ext xmlns:c16="http://schemas.microsoft.com/office/drawing/2014/chart" uri="{C3380CC4-5D6E-409C-BE32-E72D297353CC}">
              <c16:uniqueId val="{00000003-F755-499A-ACE5-CB41BD15002C}"/>
            </c:ext>
          </c:extLst>
        </c:ser>
        <c:dLbls>
          <c:showLegendKey val="0"/>
          <c:showVal val="0"/>
          <c:showCatName val="0"/>
          <c:showSerName val="0"/>
          <c:showPercent val="0"/>
          <c:showBubbleSize val="0"/>
        </c:dLbls>
        <c:gapWidth val="150"/>
        <c:axId val="6479872"/>
        <c:axId val="6461696"/>
      </c:barChart>
      <c:valAx>
        <c:axId val="6461696"/>
        <c:scaling>
          <c:orientation val="minMax"/>
        </c:scaling>
        <c:delete val="0"/>
        <c:axPos val="b"/>
        <c:majorGridlines/>
        <c:numFmt formatCode="&quot;$&quot;#,##0" sourceLinked="1"/>
        <c:majorTickMark val="out"/>
        <c:minorTickMark val="none"/>
        <c:tickLblPos val="nextTo"/>
        <c:crossAx val="6479872"/>
        <c:crosses val="autoZero"/>
        <c:crossBetween val="between"/>
      </c:valAx>
      <c:catAx>
        <c:axId val="6479872"/>
        <c:scaling>
          <c:orientation val="minMax"/>
        </c:scaling>
        <c:delete val="0"/>
        <c:axPos val="l"/>
        <c:numFmt formatCode="General" sourceLinked="0"/>
        <c:majorTickMark val="out"/>
        <c:minorTickMark val="none"/>
        <c:tickLblPos val="nextTo"/>
        <c:crossAx val="6461696"/>
        <c:crosses val="autoZero"/>
        <c:auto val="1"/>
        <c:lblAlgn val="ctr"/>
        <c:lblOffset val="100"/>
        <c:noMultiLvlLbl val="0"/>
      </c:catAx>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2631" tIns="46315" rIns="92631" bIns="46315" rtlCol="0"/>
          <a:lstStyle>
            <a:lvl1pPr algn="l">
              <a:defRPr sz="1200"/>
            </a:lvl1pPr>
          </a:lstStyle>
          <a:p>
            <a:endParaRPr lang="en-US" dirty="0"/>
          </a:p>
        </p:txBody>
      </p:sp>
      <p:sp>
        <p:nvSpPr>
          <p:cNvPr id="3" name="Date Placeholder 2"/>
          <p:cNvSpPr>
            <a:spLocks noGrp="1"/>
          </p:cNvSpPr>
          <p:nvPr>
            <p:ph type="dt" idx="1"/>
          </p:nvPr>
        </p:nvSpPr>
        <p:spPr>
          <a:xfrm>
            <a:off x="3978133" y="0"/>
            <a:ext cx="3043343" cy="465455"/>
          </a:xfrm>
          <a:prstGeom prst="rect">
            <a:avLst/>
          </a:prstGeom>
        </p:spPr>
        <p:txBody>
          <a:bodyPr vert="horz" lIns="92631" tIns="46315" rIns="92631" bIns="46315" rtlCol="0"/>
          <a:lstStyle>
            <a:lvl1pPr algn="r">
              <a:defRPr sz="1200"/>
            </a:lvl1pPr>
          </a:lstStyle>
          <a:p>
            <a:fld id="{415E12B3-652A-421F-B6BD-01F51813992C}" type="datetimeFigureOut">
              <a:rPr lang="en-US" smtClean="0"/>
              <a:pPr/>
              <a:t>1/4/2022</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2631" tIns="46315" rIns="92631" bIns="46315" rtlCol="0" anchor="ctr"/>
          <a:lstStyle/>
          <a:p>
            <a:endParaRPr lang="en-US" dirty="0"/>
          </a:p>
        </p:txBody>
      </p:sp>
      <p:sp>
        <p:nvSpPr>
          <p:cNvPr id="5" name="Notes Placeholder 4"/>
          <p:cNvSpPr>
            <a:spLocks noGrp="1"/>
          </p:cNvSpPr>
          <p:nvPr>
            <p:ph type="body" sz="quarter" idx="3"/>
          </p:nvPr>
        </p:nvSpPr>
        <p:spPr>
          <a:xfrm>
            <a:off x="702311" y="4421824"/>
            <a:ext cx="5618480" cy="4189095"/>
          </a:xfrm>
          <a:prstGeom prst="rect">
            <a:avLst/>
          </a:prstGeom>
        </p:spPr>
        <p:txBody>
          <a:bodyPr vert="horz" lIns="92631" tIns="46315" rIns="92631" bIns="4631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2631" tIns="46315" rIns="92631" bIns="463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29"/>
            <a:ext cx="3043343" cy="465455"/>
          </a:xfrm>
          <a:prstGeom prst="rect">
            <a:avLst/>
          </a:prstGeom>
        </p:spPr>
        <p:txBody>
          <a:bodyPr vert="horz" lIns="92631" tIns="46315" rIns="92631" bIns="46315" rtlCol="0" anchor="b"/>
          <a:lstStyle>
            <a:lvl1pPr algn="r">
              <a:defRPr sz="1200"/>
            </a:lvl1pPr>
          </a:lstStyle>
          <a:p>
            <a:fld id="{AA1258D1-5F91-4AF6-839C-B43E30244A17}" type="slidenum">
              <a:rPr lang="en-US" smtClean="0"/>
              <a:pPr/>
              <a:t>‹#›</a:t>
            </a:fld>
            <a:endParaRPr lang="en-US" dirty="0"/>
          </a:p>
        </p:txBody>
      </p:sp>
    </p:spTree>
    <p:extLst>
      <p:ext uri="{BB962C8B-B14F-4D97-AF65-F5344CB8AC3E}">
        <p14:creationId xmlns:p14="http://schemas.microsoft.com/office/powerpoint/2010/main" val="2533598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1258D1-5F91-4AF6-839C-B43E30244A17}" type="slidenum">
              <a:rPr lang="en-US" smtClean="0"/>
              <a:pPr/>
              <a:t>16</a:t>
            </a:fld>
            <a:endParaRPr lang="en-US" dirty="0"/>
          </a:p>
        </p:txBody>
      </p:sp>
    </p:spTree>
    <p:extLst>
      <p:ext uri="{BB962C8B-B14F-4D97-AF65-F5344CB8AC3E}">
        <p14:creationId xmlns:p14="http://schemas.microsoft.com/office/powerpoint/2010/main" val="3856609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9B8A534-19AF-4D5B-B3F1-831EFA24B60E}" type="datetime1">
              <a:rPr lang="en-US" smtClean="0"/>
              <a:pPr/>
              <a:t>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B69BD50-24F3-48F7-BDFC-3D2021137C4C}" type="datetime1">
              <a:rPr lang="en-US" smtClean="0"/>
              <a:pPr/>
              <a:t>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1FC8D7-66D7-49C3-BBA0-3FD793B2D638}" type="datetime1">
              <a:rPr lang="en-US" smtClean="0"/>
              <a:pPr/>
              <a:t>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854DE47-147A-433E-A53E-53AF501CA61B}" type="datetime1">
              <a:rPr lang="en-US" smtClean="0"/>
              <a:pPr/>
              <a:t>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83192E8-0935-442B-A5D2-8797A8ABBD4F}" type="datetime1">
              <a:rPr lang="en-US" smtClean="0"/>
              <a:pPr/>
              <a:t>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B968E7F-27DD-40FF-849F-D3346CA06636}" type="datetime1">
              <a:rPr lang="en-US" smtClean="0"/>
              <a:pPr/>
              <a:t>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8576053-3AB0-4B99-B65D-4B1FF55A1628}" type="datetime1">
              <a:rPr lang="en-US" smtClean="0"/>
              <a:pPr/>
              <a:t>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A7EE335-C19E-4096-9436-060D7E2988E1}" type="datetime1">
              <a:rPr lang="en-US" smtClean="0"/>
              <a:pPr/>
              <a:t>1/4/2022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CC698C-1C8E-4AD6-8359-CEA27A823BB9}" type="datetime1">
              <a:rPr lang="en-US" smtClean="0"/>
              <a:pPr/>
              <a:t>1/4/2022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2B76F2-818B-44D1-9F59-20F5AC43917A}" type="datetime1">
              <a:rPr lang="en-US" smtClean="0"/>
              <a:pPr/>
              <a:t>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022BB23-F076-46C6-A7E4-B3A30E6CCE81}" type="datetime1">
              <a:rPr lang="en-US" smtClean="0"/>
              <a:pPr/>
              <a:t>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9D6C22-BF2D-41F7-BA7A-C519BE144C63}" type="datetime1">
              <a:rPr lang="en-US" smtClean="0"/>
              <a:pPr/>
              <a:t>1/4/2022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BF85CB-8E6F-4C76-A97C-98828569AB9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South Carolina Higher Education Tuition Grants Commission</a:t>
            </a:r>
          </a:p>
        </p:txBody>
      </p:sp>
      <p:sp>
        <p:nvSpPr>
          <p:cNvPr id="3" name="Subtitle 2"/>
          <p:cNvSpPr>
            <a:spLocks noGrp="1"/>
          </p:cNvSpPr>
          <p:nvPr>
            <p:ph type="subTitle" idx="1"/>
          </p:nvPr>
        </p:nvSpPr>
        <p:spPr/>
        <p:txBody>
          <a:bodyPr/>
          <a:lstStyle/>
          <a:p>
            <a:r>
              <a:rPr lang="en-US" dirty="0"/>
              <a:t>Budget Request 2022-23</a:t>
            </a:r>
          </a:p>
        </p:txBody>
      </p:sp>
      <p:sp>
        <p:nvSpPr>
          <p:cNvPr id="4" name="Slide Number Placeholder 3"/>
          <p:cNvSpPr>
            <a:spLocks noGrp="1"/>
          </p:cNvSpPr>
          <p:nvPr>
            <p:ph type="sldNum" sz="quarter" idx="12"/>
          </p:nvPr>
        </p:nvSpPr>
        <p:spPr/>
        <p:txBody>
          <a:bodyPr/>
          <a:lstStyle/>
          <a:p>
            <a:fld id="{0EBF85CB-8E6F-4C76-A97C-98828569AB90}"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Non-Recurring/Capital Request</a:t>
            </a:r>
            <a:br>
              <a:rPr lang="en-US" dirty="0"/>
            </a:br>
            <a:r>
              <a:rPr lang="en-US" u="sng" dirty="0"/>
              <a:t>FY 22-23</a:t>
            </a:r>
            <a:r>
              <a:rPr lang="en-US" dirty="0"/>
              <a:t>	</a:t>
            </a:r>
          </a:p>
        </p:txBody>
      </p:sp>
      <p:sp>
        <p:nvSpPr>
          <p:cNvPr id="3" name="Content Placeholder 2"/>
          <p:cNvSpPr>
            <a:spLocks noGrp="1"/>
          </p:cNvSpPr>
          <p:nvPr>
            <p:ph idx="1"/>
          </p:nvPr>
        </p:nvSpPr>
        <p:spPr>
          <a:xfrm>
            <a:off x="576072" y="1536730"/>
            <a:ext cx="8415528" cy="2819399"/>
          </a:xfrm>
        </p:spPr>
        <p:txBody>
          <a:bodyPr>
            <a:normAutofit/>
          </a:bodyPr>
          <a:lstStyle/>
          <a:p>
            <a:r>
              <a:rPr lang="en-US" sz="2400" dirty="0"/>
              <a:t>No Non-Recurring Requests</a:t>
            </a:r>
          </a:p>
          <a:p>
            <a:r>
              <a:rPr lang="en-US" sz="2400" dirty="0"/>
              <a:t>No Capital Requests</a:t>
            </a:r>
          </a:p>
          <a:p>
            <a:pPr marL="457200" lvl="1" indent="0">
              <a:buNone/>
            </a:pPr>
            <a:endParaRPr lang="en-US" sz="2000" dirty="0"/>
          </a:p>
          <a:p>
            <a:pPr marL="457200" lvl="1" indent="0">
              <a:buNone/>
            </a:pPr>
            <a:endParaRPr lang="en-US" sz="2000" dirty="0"/>
          </a:p>
          <a:p>
            <a:pPr marL="0" indent="0">
              <a:buNone/>
            </a:pPr>
            <a:endParaRPr lang="en-US" sz="2400" dirty="0"/>
          </a:p>
        </p:txBody>
      </p:sp>
      <p:sp>
        <p:nvSpPr>
          <p:cNvPr id="4" name="Slide Number Placeholder 3"/>
          <p:cNvSpPr>
            <a:spLocks noGrp="1"/>
          </p:cNvSpPr>
          <p:nvPr>
            <p:ph type="sldNum" sz="quarter" idx="12"/>
          </p:nvPr>
        </p:nvSpPr>
        <p:spPr/>
        <p:txBody>
          <a:bodyPr/>
          <a:lstStyle/>
          <a:p>
            <a:fld id="{0EBF85CB-8E6F-4C76-A97C-98828569AB90}" type="slidenum">
              <a:rPr lang="en-US" smtClean="0"/>
              <a:pPr/>
              <a:t>10</a:t>
            </a:fld>
            <a:endParaRPr lang="en-US" dirty="0"/>
          </a:p>
        </p:txBody>
      </p:sp>
      <p:sp>
        <p:nvSpPr>
          <p:cNvPr id="5" name="Title 1"/>
          <p:cNvSpPr txBox="1">
            <a:spLocks/>
          </p:cNvSpPr>
          <p:nvPr/>
        </p:nvSpPr>
        <p:spPr>
          <a:xfrm>
            <a:off x="457200" y="4314133"/>
            <a:ext cx="8229600" cy="1066800"/>
          </a:xfrm>
          <a:prstGeom prst="rect">
            <a:avLst/>
          </a:prstGeom>
        </p:spPr>
        <p:txBody>
          <a:bodyPr vert="horz" lIns="91440" tIns="45720" rIns="91440" bIns="45720" rtlCol="0" anchor="ctr">
            <a:normAutofit fontScale="8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mj-lt"/>
                <a:ea typeface="+mj-ea"/>
                <a:cs typeface="+mj-cs"/>
              </a:rPr>
              <a:t>Other/Federal Fund Request</a:t>
            </a:r>
            <a:br>
              <a:rPr kumimoji="0" lang="en-US" sz="4400" b="0" i="0" u="none" strike="noStrike" kern="1200" cap="none" spc="0" normalizeH="0" baseline="0" noProof="0" dirty="0">
                <a:ln>
                  <a:noFill/>
                </a:ln>
                <a:solidFill>
                  <a:schemeClr val="tx1"/>
                </a:solidFill>
                <a:effectLst/>
                <a:uLnTx/>
                <a:uFillTx/>
                <a:latin typeface="+mj-lt"/>
                <a:ea typeface="+mj-ea"/>
                <a:cs typeface="+mj-cs"/>
              </a:rPr>
            </a:br>
            <a:r>
              <a:rPr kumimoji="0" lang="en-US" sz="4400" b="0" i="0" u="sng" strike="noStrike" kern="1200" cap="none" spc="0" normalizeH="0" baseline="0" noProof="0" dirty="0">
                <a:ln>
                  <a:noFill/>
                </a:ln>
                <a:solidFill>
                  <a:schemeClr val="tx1"/>
                </a:solidFill>
                <a:effectLst/>
                <a:uLnTx/>
                <a:uFillTx/>
                <a:latin typeface="+mj-lt"/>
                <a:ea typeface="+mj-ea"/>
                <a:cs typeface="+mj-cs"/>
              </a:rPr>
              <a:t>FY 22-23</a:t>
            </a:r>
          </a:p>
        </p:txBody>
      </p:sp>
      <p:sp>
        <p:nvSpPr>
          <p:cNvPr id="6" name="Content Placeholder 2"/>
          <p:cNvSpPr txBox="1">
            <a:spLocks/>
          </p:cNvSpPr>
          <p:nvPr/>
        </p:nvSpPr>
        <p:spPr>
          <a:xfrm>
            <a:off x="576072" y="5480050"/>
            <a:ext cx="8229600" cy="1752600"/>
          </a:xfrm>
          <a:prstGeom prst="rect">
            <a:avLst/>
          </a:prstGeom>
        </p:spPr>
        <p:txBody>
          <a:bodyPr vert="horz" lIns="91440" tIns="45720" rIns="91440" bIns="45720" rtlCol="0">
            <a:normAutofit/>
          </a:bodyPr>
          <a:lstStyle/>
          <a:p>
            <a:pPr marL="0" lvl="1" indent="457200">
              <a:spcBef>
                <a:spcPct val="20000"/>
              </a:spcBef>
              <a:buFont typeface="Arial" pitchFamily="34" charset="0"/>
              <a:buChar char="•"/>
              <a:defRPr/>
            </a:pPr>
            <a:r>
              <a:rPr lang="en-US" sz="2400" dirty="0"/>
              <a:t>No Other/Federal Fund Requests</a:t>
            </a:r>
            <a:endParaRPr kumimoji="0" lang="en-US" sz="24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Recurring Appropriations Request </a:t>
            </a:r>
            <a:br>
              <a:rPr lang="en-US" dirty="0"/>
            </a:br>
            <a:r>
              <a:rPr lang="en-US" dirty="0"/>
              <a:t>FY 22-23</a:t>
            </a:r>
          </a:p>
        </p:txBody>
      </p:sp>
      <p:sp>
        <p:nvSpPr>
          <p:cNvPr id="3" name="Content Placeholder 2"/>
          <p:cNvSpPr>
            <a:spLocks noGrp="1"/>
          </p:cNvSpPr>
          <p:nvPr>
            <p:ph idx="1"/>
          </p:nvPr>
        </p:nvSpPr>
        <p:spPr>
          <a:xfrm>
            <a:off x="457200" y="1600200"/>
            <a:ext cx="8229600" cy="4876800"/>
          </a:xfrm>
        </p:spPr>
        <p:txBody>
          <a:bodyPr>
            <a:normAutofit fontScale="85000" lnSpcReduction="10000"/>
          </a:bodyPr>
          <a:lstStyle/>
          <a:p>
            <a:r>
              <a:rPr lang="en-US" sz="2400" dirty="0"/>
              <a:t>$10,000,000: Student Grants (Move from non-recurring to recurring)</a:t>
            </a:r>
          </a:p>
          <a:p>
            <a:pPr lvl="1"/>
            <a:r>
              <a:rPr lang="en-US" sz="2100" dirty="0"/>
              <a:t>No new or additional funds being requested</a:t>
            </a:r>
          </a:p>
          <a:p>
            <a:pPr lvl="1"/>
            <a:r>
              <a:rPr lang="en-US" sz="2100" dirty="0"/>
              <a:t>Agency is requesting consideration of moving the recent increase of $10 million from Lottery to General Fund, if possible, to provide a more stable source of funding and to provide the opportunity to better plan for future disbursements and eligibility changes allowing more students to benefit under the Program</a:t>
            </a:r>
          </a:p>
          <a:p>
            <a:pPr lvl="1"/>
            <a:r>
              <a:rPr lang="en-US" sz="2100" dirty="0"/>
              <a:t>If funds are unable to be moved from Lottery to General Fund, please continue level funding of $20 million through Lottery appropriations to maintain the recent increase in need-based aid programs</a:t>
            </a:r>
          </a:p>
          <a:p>
            <a:pPr marL="457200" lvl="1" indent="0">
              <a:buNone/>
            </a:pPr>
            <a:endParaRPr lang="en-US" sz="2100" dirty="0"/>
          </a:p>
          <a:p>
            <a:r>
              <a:rPr lang="en-US" sz="2400" dirty="0"/>
              <a:t>$15,000: Administration (Classified Personnel)</a:t>
            </a:r>
          </a:p>
          <a:p>
            <a:pPr lvl="1"/>
            <a:r>
              <a:rPr lang="en-US" sz="2100" dirty="0"/>
              <a:t>These funds are being requested to replenish the agency's existing Classified budget so that payroll obligations can continue to be met. This increase also allows the agency, in consultation with the Division of Human Resources, the flexibility to offer performance bonuses, when justified, or adjustments in pay based on changes in duties and expectations</a:t>
            </a:r>
          </a:p>
          <a:p>
            <a:pPr marL="0" indent="0">
              <a:buNone/>
            </a:pPr>
            <a:endParaRPr lang="en-US" sz="2400" dirty="0"/>
          </a:p>
          <a:p>
            <a:endParaRPr lang="en-US" sz="2100" dirty="0"/>
          </a:p>
        </p:txBody>
      </p:sp>
      <p:sp>
        <p:nvSpPr>
          <p:cNvPr id="4" name="Slide Number Placeholder 3"/>
          <p:cNvSpPr>
            <a:spLocks noGrp="1"/>
          </p:cNvSpPr>
          <p:nvPr>
            <p:ph type="sldNum" sz="quarter" idx="12"/>
          </p:nvPr>
        </p:nvSpPr>
        <p:spPr/>
        <p:txBody>
          <a:bodyPr/>
          <a:lstStyle/>
          <a:p>
            <a:fld id="{0EBF85CB-8E6F-4C76-A97C-98828569AB90}" type="slidenum">
              <a:rPr lang="en-US" smtClean="0"/>
              <a:pPr/>
              <a:t>11</a:t>
            </a:fld>
            <a:endParaRPr lang="en-US" dirty="0"/>
          </a:p>
        </p:txBody>
      </p:sp>
    </p:spTree>
    <p:extLst>
      <p:ext uri="{BB962C8B-B14F-4D97-AF65-F5344CB8AC3E}">
        <p14:creationId xmlns:p14="http://schemas.microsoft.com/office/powerpoint/2010/main" val="42602743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FTEs</a:t>
            </a:r>
            <a:endParaRPr lang="en-US" sz="2200" b="1" dirty="0">
              <a:solidFill>
                <a:srgbClr val="FF0000"/>
              </a:solidFill>
            </a:endParaRPr>
          </a:p>
        </p:txBody>
      </p:sp>
      <p:sp>
        <p:nvSpPr>
          <p:cNvPr id="3" name="Content Placeholder 2"/>
          <p:cNvSpPr>
            <a:spLocks noGrp="1"/>
          </p:cNvSpPr>
          <p:nvPr>
            <p:ph idx="1"/>
          </p:nvPr>
        </p:nvSpPr>
        <p:spPr/>
        <p:txBody>
          <a:bodyPr>
            <a:normAutofit/>
          </a:bodyPr>
          <a:lstStyle/>
          <a:p>
            <a:r>
              <a:rPr lang="en-US" sz="2400" u="sng" dirty="0"/>
              <a:t>The Commission currently has:</a:t>
            </a:r>
          </a:p>
          <a:p>
            <a:r>
              <a:rPr lang="en-US" sz="2400" dirty="0"/>
              <a:t>5 authorized State FTEs, 1 vacant FTE</a:t>
            </a:r>
          </a:p>
          <a:p>
            <a:r>
              <a:rPr lang="en-US" sz="2400" dirty="0"/>
              <a:t>0 authorized Federal FTEs</a:t>
            </a:r>
          </a:p>
          <a:p>
            <a:r>
              <a:rPr lang="en-US" sz="2400" dirty="0"/>
              <a:t>0 authorized Other Funded FTEs</a:t>
            </a:r>
          </a:p>
          <a:p>
            <a:r>
              <a:rPr lang="en-US" sz="2400" u="sng" dirty="0"/>
              <a:t>5 Total FTEs</a:t>
            </a:r>
          </a:p>
          <a:p>
            <a:endParaRPr lang="en-US" sz="2400" dirty="0"/>
          </a:p>
          <a:p>
            <a:r>
              <a:rPr lang="en-US" sz="2400" dirty="0"/>
              <a:t>There are </a:t>
            </a:r>
            <a:r>
              <a:rPr lang="en-US" sz="2400" u="sng" dirty="0"/>
              <a:t>no</a:t>
            </a:r>
            <a:r>
              <a:rPr lang="en-US" sz="2400" dirty="0"/>
              <a:t> requests for additional FTEs.</a:t>
            </a:r>
          </a:p>
        </p:txBody>
      </p:sp>
      <p:sp>
        <p:nvSpPr>
          <p:cNvPr id="4" name="Slide Number Placeholder 3"/>
          <p:cNvSpPr>
            <a:spLocks noGrp="1"/>
          </p:cNvSpPr>
          <p:nvPr>
            <p:ph type="sldNum" sz="quarter" idx="12"/>
          </p:nvPr>
        </p:nvSpPr>
        <p:spPr/>
        <p:txBody>
          <a:bodyPr/>
          <a:lstStyle/>
          <a:p>
            <a:fld id="{0EBF85CB-8E6F-4C76-A97C-98828569AB90}"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Appendix</a:t>
            </a:r>
          </a:p>
        </p:txBody>
      </p:sp>
      <p:sp>
        <p:nvSpPr>
          <p:cNvPr id="3" name="Subtitle 2"/>
          <p:cNvSpPr>
            <a:spLocks noGrp="1"/>
          </p:cNvSpPr>
          <p:nvPr>
            <p:ph type="subTitle" idx="1"/>
          </p:nvPr>
        </p:nvSpPr>
        <p:spPr/>
        <p:txBody>
          <a:bodyPr/>
          <a:lstStyle/>
          <a:p>
            <a:endParaRPr lang="en-US" dirty="0">
              <a:solidFill>
                <a:srgbClr val="FF0000"/>
              </a:solidFill>
            </a:endParaRPr>
          </a:p>
        </p:txBody>
      </p:sp>
      <p:sp>
        <p:nvSpPr>
          <p:cNvPr id="4" name="Slide Number Placeholder 3"/>
          <p:cNvSpPr>
            <a:spLocks noGrp="1"/>
          </p:cNvSpPr>
          <p:nvPr>
            <p:ph type="sldNum" sz="quarter" idx="12"/>
          </p:nvPr>
        </p:nvSpPr>
        <p:spPr/>
        <p:txBody>
          <a:bodyPr/>
          <a:lstStyle/>
          <a:p>
            <a:fld id="{0EBF85CB-8E6F-4C76-A97C-98828569AB90}" type="slidenum">
              <a:rPr lang="en-US" smtClean="0"/>
              <a:pPr/>
              <a:t>13</a:t>
            </a:fld>
            <a:endParaRPr lang="en-US" dirty="0"/>
          </a:p>
        </p:txBody>
      </p:sp>
    </p:spTree>
    <p:extLst>
      <p:ext uri="{BB962C8B-B14F-4D97-AF65-F5344CB8AC3E}">
        <p14:creationId xmlns:p14="http://schemas.microsoft.com/office/powerpoint/2010/main" val="14954611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South Carolina Tuition Grants</a:t>
            </a:r>
          </a:p>
        </p:txBody>
      </p:sp>
      <p:sp>
        <p:nvSpPr>
          <p:cNvPr id="3" name="Content Placeholder 2"/>
          <p:cNvSpPr>
            <a:spLocks noGrp="1"/>
          </p:cNvSpPr>
          <p:nvPr>
            <p:ph idx="1"/>
          </p:nvPr>
        </p:nvSpPr>
        <p:spPr/>
        <p:txBody>
          <a:bodyPr>
            <a:normAutofit fontScale="40000" lnSpcReduction="20000"/>
          </a:bodyPr>
          <a:lstStyle/>
          <a:p>
            <a:r>
              <a:rPr lang="en-US" sz="5700" dirty="0"/>
              <a:t>Program Statute-Title 59, Chapter 113</a:t>
            </a:r>
          </a:p>
          <a:p>
            <a:r>
              <a:rPr lang="en-US" sz="5700" dirty="0"/>
              <a:t>Program administered by the Tuition Grants Commission located in Columbia.</a:t>
            </a:r>
          </a:p>
          <a:p>
            <a:r>
              <a:rPr lang="en-US" sz="5700" dirty="0"/>
              <a:t>The South Carolina Tuition Grants Program was created to help educate our South Carolina citizenry by making the cost of attending in-state independent colleges more affordable, thereby gaining maximum usage from all available educational facilities located in South Carolina.  The Tuition Grants Program also helps preserve the dual system of education in South Carolina and saves the state tax dollars (estimated at over $922 million since Program creation) by attracting South Carolina residents into the independent college sector, thereby saving the automatic state tax subsidy that goes to all students attending South Carolina’s public colleges regardless of the financial need of the family.</a:t>
            </a:r>
          </a:p>
          <a:p>
            <a:endParaRPr lang="en-US" dirty="0"/>
          </a:p>
        </p:txBody>
      </p:sp>
      <p:sp>
        <p:nvSpPr>
          <p:cNvPr id="4" name="Slide Number Placeholder 3"/>
          <p:cNvSpPr>
            <a:spLocks noGrp="1"/>
          </p:cNvSpPr>
          <p:nvPr>
            <p:ph type="sldNum" sz="quarter" idx="12"/>
          </p:nvPr>
        </p:nvSpPr>
        <p:spPr/>
        <p:txBody>
          <a:bodyPr/>
          <a:lstStyle/>
          <a:p>
            <a:fld id="{0EBF85CB-8E6F-4C76-A97C-98828569AB90}" type="slidenum">
              <a:rPr lang="en-US" smtClean="0"/>
              <a:pPr/>
              <a:t>14</a:t>
            </a:fld>
            <a:endParaRPr lang="en-US" dirty="0"/>
          </a:p>
        </p:txBody>
      </p:sp>
    </p:spTree>
    <p:extLst>
      <p:ext uri="{BB962C8B-B14F-4D97-AF65-F5344CB8AC3E}">
        <p14:creationId xmlns:p14="http://schemas.microsoft.com/office/powerpoint/2010/main" val="31056161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South Carolina Tuition Grants</a:t>
            </a:r>
          </a:p>
        </p:txBody>
      </p:sp>
      <p:sp>
        <p:nvSpPr>
          <p:cNvPr id="3" name="Content Placeholder 2"/>
          <p:cNvSpPr>
            <a:spLocks noGrp="1"/>
          </p:cNvSpPr>
          <p:nvPr>
            <p:ph idx="1"/>
          </p:nvPr>
        </p:nvSpPr>
        <p:spPr>
          <a:xfrm>
            <a:off x="457200" y="1600200"/>
            <a:ext cx="8229600" cy="4756150"/>
          </a:xfrm>
        </p:spPr>
        <p:txBody>
          <a:bodyPr>
            <a:normAutofit fontScale="85000" lnSpcReduction="20000"/>
          </a:bodyPr>
          <a:lstStyle/>
          <a:p>
            <a:r>
              <a:rPr lang="en-US" dirty="0"/>
              <a:t>SC Tuition Grants Program was established in 1970 with over 476,000 student grants awarded since then. </a:t>
            </a:r>
          </a:p>
          <a:p>
            <a:r>
              <a:rPr lang="en-US" dirty="0"/>
              <a:t>In the current academic year, over 11,200 students, attending 21 eligible South Carolina independent colleges, are receiving a South Carolina Tuition Grant. </a:t>
            </a:r>
          </a:p>
          <a:p>
            <a:r>
              <a:rPr lang="en-US" dirty="0"/>
              <a:t>By Statute, all recipients are South Carolina Residents.</a:t>
            </a:r>
          </a:p>
          <a:p>
            <a:r>
              <a:rPr lang="en-US" dirty="0"/>
              <a:t>SC Tuition Grants are </a:t>
            </a:r>
            <a:r>
              <a:rPr lang="en-US" u="sng" dirty="0"/>
              <a:t>grants</a:t>
            </a:r>
            <a:r>
              <a:rPr lang="en-US" dirty="0"/>
              <a:t>, not scholarships, requiring financial need to qualify although, by statute, “academic merit” is also required to qualify.</a:t>
            </a:r>
          </a:p>
          <a:p>
            <a:r>
              <a:rPr lang="en-US" dirty="0"/>
              <a:t>Tuition Grants are awarded </a:t>
            </a:r>
            <a:r>
              <a:rPr lang="en-US" u="sng" dirty="0"/>
              <a:t>directly</a:t>
            </a:r>
            <a:r>
              <a:rPr lang="en-US" dirty="0"/>
              <a:t> to eligible South Carolina students and can only be used to assist in paying  their tuition.  No funds are provided directly to colleges. </a:t>
            </a:r>
          </a:p>
        </p:txBody>
      </p:sp>
      <p:sp>
        <p:nvSpPr>
          <p:cNvPr id="4" name="Slide Number Placeholder 3"/>
          <p:cNvSpPr>
            <a:spLocks noGrp="1"/>
          </p:cNvSpPr>
          <p:nvPr>
            <p:ph type="sldNum" sz="quarter" idx="12"/>
          </p:nvPr>
        </p:nvSpPr>
        <p:spPr/>
        <p:txBody>
          <a:bodyPr/>
          <a:lstStyle/>
          <a:p>
            <a:fld id="{0EBF85CB-8E6F-4C76-A97C-98828569AB90}"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fontScale="90000"/>
          </a:bodyPr>
          <a:lstStyle/>
          <a:p>
            <a:r>
              <a:rPr lang="en-US" dirty="0"/>
              <a:t>Eligible Colleges</a:t>
            </a:r>
            <a:br>
              <a:rPr lang="en-US" dirty="0"/>
            </a:br>
            <a:r>
              <a:rPr lang="en-US" sz="2200" dirty="0"/>
              <a:t>All Based in South Carolina by Statute (59-113-50)</a:t>
            </a:r>
            <a:br>
              <a:rPr lang="en-US" sz="2200" dirty="0"/>
            </a:br>
            <a:r>
              <a:rPr lang="en-US" sz="2200" dirty="0"/>
              <a:t> </a:t>
            </a:r>
          </a:p>
        </p:txBody>
      </p:sp>
      <p:sp>
        <p:nvSpPr>
          <p:cNvPr id="3" name="Content Placeholder 2"/>
          <p:cNvSpPr>
            <a:spLocks noGrp="1"/>
          </p:cNvSpPr>
          <p:nvPr>
            <p:ph idx="1"/>
          </p:nvPr>
        </p:nvSpPr>
        <p:spPr>
          <a:xfrm>
            <a:off x="494950" y="1523999"/>
            <a:ext cx="4114800" cy="5197475"/>
          </a:xfrm>
        </p:spPr>
        <p:txBody>
          <a:bodyPr>
            <a:normAutofit fontScale="85000" lnSpcReduction="20000"/>
          </a:bodyPr>
          <a:lstStyle/>
          <a:p>
            <a:pPr>
              <a:lnSpc>
                <a:spcPct val="90000"/>
              </a:lnSpc>
              <a:buClr>
                <a:schemeClr val="hlink"/>
              </a:buClr>
              <a:buBlip>
                <a:blip r:embed="rId3"/>
              </a:buBlip>
              <a:defRPr/>
            </a:pPr>
            <a:r>
              <a:rPr lang="en-US" sz="2900" kern="0" dirty="0"/>
              <a:t>Allen University</a:t>
            </a:r>
          </a:p>
          <a:p>
            <a:pPr>
              <a:lnSpc>
                <a:spcPct val="90000"/>
              </a:lnSpc>
              <a:buClr>
                <a:schemeClr val="hlink"/>
              </a:buClr>
              <a:buBlip>
                <a:blip r:embed="rId3"/>
              </a:buBlip>
              <a:defRPr/>
            </a:pPr>
            <a:r>
              <a:rPr lang="en-US" sz="2900" kern="0" dirty="0"/>
              <a:t>Anderson University</a:t>
            </a:r>
          </a:p>
          <a:p>
            <a:pPr>
              <a:lnSpc>
                <a:spcPct val="90000"/>
              </a:lnSpc>
              <a:buClr>
                <a:schemeClr val="hlink"/>
              </a:buClr>
              <a:buBlip>
                <a:blip r:embed="rId3"/>
              </a:buBlip>
              <a:defRPr/>
            </a:pPr>
            <a:r>
              <a:rPr lang="en-US" sz="2900" kern="0" dirty="0"/>
              <a:t>Benedict College</a:t>
            </a:r>
          </a:p>
          <a:p>
            <a:pPr>
              <a:lnSpc>
                <a:spcPct val="90000"/>
              </a:lnSpc>
              <a:buClr>
                <a:schemeClr val="hlink"/>
              </a:buClr>
              <a:buBlip>
                <a:blip r:embed="rId3"/>
              </a:buBlip>
              <a:defRPr/>
            </a:pPr>
            <a:r>
              <a:rPr lang="en-US" sz="2900" kern="0" dirty="0"/>
              <a:t>Bob Jones University</a:t>
            </a:r>
          </a:p>
          <a:p>
            <a:pPr>
              <a:lnSpc>
                <a:spcPct val="90000"/>
              </a:lnSpc>
              <a:buClr>
                <a:schemeClr val="hlink"/>
              </a:buClr>
              <a:buBlip>
                <a:blip r:embed="rId3"/>
              </a:buBlip>
              <a:defRPr/>
            </a:pPr>
            <a:r>
              <a:rPr lang="en-US" sz="2900" kern="0" dirty="0"/>
              <a:t>Charleston Southern University</a:t>
            </a:r>
          </a:p>
          <a:p>
            <a:pPr>
              <a:lnSpc>
                <a:spcPct val="90000"/>
              </a:lnSpc>
              <a:buClr>
                <a:schemeClr val="hlink"/>
              </a:buClr>
              <a:buBlip>
                <a:blip r:embed="rId3"/>
              </a:buBlip>
              <a:defRPr/>
            </a:pPr>
            <a:r>
              <a:rPr lang="en-US" sz="2900" kern="0" dirty="0"/>
              <a:t>Claflin University</a:t>
            </a:r>
          </a:p>
          <a:p>
            <a:pPr>
              <a:lnSpc>
                <a:spcPct val="90000"/>
              </a:lnSpc>
              <a:buClr>
                <a:schemeClr val="hlink"/>
              </a:buClr>
              <a:buBlip>
                <a:blip r:embed="rId3"/>
              </a:buBlip>
              <a:defRPr/>
            </a:pPr>
            <a:r>
              <a:rPr lang="en-US" sz="2900" kern="0" dirty="0"/>
              <a:t>Clinton College *</a:t>
            </a:r>
          </a:p>
          <a:p>
            <a:pPr>
              <a:lnSpc>
                <a:spcPct val="90000"/>
              </a:lnSpc>
              <a:buClr>
                <a:schemeClr val="hlink"/>
              </a:buClr>
              <a:buBlip>
                <a:blip r:embed="rId3"/>
              </a:buBlip>
              <a:defRPr/>
            </a:pPr>
            <a:r>
              <a:rPr lang="en-US" sz="2900" kern="0" dirty="0"/>
              <a:t>Coker University</a:t>
            </a:r>
          </a:p>
          <a:p>
            <a:pPr>
              <a:lnSpc>
                <a:spcPct val="90000"/>
              </a:lnSpc>
              <a:buClr>
                <a:schemeClr val="hlink"/>
              </a:buClr>
              <a:buBlip>
                <a:blip r:embed="rId3"/>
              </a:buBlip>
              <a:defRPr/>
            </a:pPr>
            <a:r>
              <a:rPr lang="en-US" sz="2900" kern="0" dirty="0"/>
              <a:t>Columbia College</a:t>
            </a:r>
          </a:p>
          <a:p>
            <a:pPr>
              <a:lnSpc>
                <a:spcPct val="90000"/>
              </a:lnSpc>
              <a:buClr>
                <a:schemeClr val="hlink"/>
              </a:buClr>
              <a:buBlip>
                <a:blip r:embed="rId3"/>
              </a:buBlip>
              <a:defRPr/>
            </a:pPr>
            <a:r>
              <a:rPr lang="en-US" sz="2900" kern="0" dirty="0"/>
              <a:t>Columbia International University</a:t>
            </a:r>
          </a:p>
          <a:p>
            <a:pPr>
              <a:lnSpc>
                <a:spcPct val="90000"/>
              </a:lnSpc>
              <a:buClr>
                <a:schemeClr val="hlink"/>
              </a:buClr>
              <a:buBlip>
                <a:blip r:embed="rId3"/>
              </a:buBlip>
              <a:defRPr/>
            </a:pPr>
            <a:r>
              <a:rPr lang="en-US" sz="2900" kern="0" dirty="0"/>
              <a:t>Converse University</a:t>
            </a:r>
          </a:p>
          <a:p>
            <a:pPr>
              <a:lnSpc>
                <a:spcPct val="90000"/>
              </a:lnSpc>
              <a:buClr>
                <a:schemeClr val="hlink"/>
              </a:buClr>
              <a:buBlip>
                <a:blip r:embed="rId3"/>
              </a:buBlip>
              <a:defRPr/>
            </a:pPr>
            <a:endParaRPr lang="en-US" sz="2900" kern="0" dirty="0"/>
          </a:p>
          <a:p>
            <a:pPr marL="0" indent="0">
              <a:lnSpc>
                <a:spcPct val="90000"/>
              </a:lnSpc>
              <a:buClr>
                <a:schemeClr val="hlink"/>
              </a:buClr>
              <a:buNone/>
              <a:defRPr/>
            </a:pPr>
            <a:r>
              <a:rPr lang="en-US" sz="1900" i="1" kern="0" dirty="0"/>
              <a:t>* Eligible Effective 2022-2023 Academic Year</a:t>
            </a:r>
          </a:p>
          <a:p>
            <a:endParaRPr lang="en-US" dirty="0"/>
          </a:p>
        </p:txBody>
      </p:sp>
      <p:sp>
        <p:nvSpPr>
          <p:cNvPr id="4" name="Slide Number Placeholder 3"/>
          <p:cNvSpPr>
            <a:spLocks noGrp="1"/>
          </p:cNvSpPr>
          <p:nvPr>
            <p:ph type="sldNum" sz="quarter" idx="12"/>
          </p:nvPr>
        </p:nvSpPr>
        <p:spPr/>
        <p:txBody>
          <a:bodyPr/>
          <a:lstStyle/>
          <a:p>
            <a:fld id="{0EBF85CB-8E6F-4C76-A97C-98828569AB90}" type="slidenum">
              <a:rPr lang="en-US" smtClean="0"/>
              <a:pPr/>
              <a:t>16</a:t>
            </a:fld>
            <a:endParaRPr lang="en-US" dirty="0"/>
          </a:p>
        </p:txBody>
      </p:sp>
      <p:sp>
        <p:nvSpPr>
          <p:cNvPr id="5" name="Content Placeholder 2"/>
          <p:cNvSpPr txBox="1">
            <a:spLocks/>
          </p:cNvSpPr>
          <p:nvPr/>
        </p:nvSpPr>
        <p:spPr>
          <a:xfrm>
            <a:off x="4639112" y="1524000"/>
            <a:ext cx="3962399" cy="4648201"/>
          </a:xfrm>
          <a:prstGeom prst="rect">
            <a:avLst/>
          </a:prstGeom>
        </p:spPr>
        <p:txBody>
          <a:bodyPr vert="horz" lIns="91440" tIns="45720" rIns="91440" bIns="45720" rtlCol="0">
            <a:normAutofit fontScale="77500" lnSpcReduction="20000"/>
          </a:bodyPr>
          <a:lstStyle/>
          <a:p>
            <a:pPr marL="342900" indent="-342900">
              <a:lnSpc>
                <a:spcPct val="90000"/>
              </a:lnSpc>
              <a:spcBef>
                <a:spcPct val="20000"/>
              </a:spcBef>
              <a:buClr>
                <a:schemeClr val="hlink"/>
              </a:buClr>
              <a:buFont typeface="Wingdings" pitchFamily="2" charset="2"/>
              <a:buBlip>
                <a:blip r:embed="rId3"/>
              </a:buBlip>
              <a:defRPr/>
            </a:pPr>
            <a:r>
              <a:rPr lang="en-US" sz="3200" kern="0" dirty="0"/>
              <a:t>Erskine College</a:t>
            </a:r>
          </a:p>
          <a:p>
            <a:pPr marL="342900" indent="-342900">
              <a:lnSpc>
                <a:spcPct val="90000"/>
              </a:lnSpc>
              <a:spcBef>
                <a:spcPct val="20000"/>
              </a:spcBef>
              <a:buClr>
                <a:schemeClr val="hlink"/>
              </a:buClr>
              <a:buFont typeface="Wingdings" pitchFamily="2" charset="2"/>
              <a:buBlip>
                <a:blip r:embed="rId3"/>
              </a:buBlip>
              <a:defRPr/>
            </a:pPr>
            <a:r>
              <a:rPr lang="en-US" sz="3200" kern="0" dirty="0"/>
              <a:t>Furman University</a:t>
            </a:r>
          </a:p>
          <a:p>
            <a:pPr marL="342900" indent="-342900">
              <a:lnSpc>
                <a:spcPct val="90000"/>
              </a:lnSpc>
              <a:spcBef>
                <a:spcPct val="20000"/>
              </a:spcBef>
              <a:buClr>
                <a:schemeClr val="hlink"/>
              </a:buClr>
              <a:buFont typeface="Wingdings" pitchFamily="2" charset="2"/>
              <a:buBlip>
                <a:blip r:embed="rId3"/>
              </a:buBlip>
              <a:defRPr/>
            </a:pPr>
            <a:r>
              <a:rPr lang="en-US" sz="3200" kern="0" dirty="0"/>
              <a:t>Limestone University</a:t>
            </a:r>
          </a:p>
          <a:p>
            <a:pPr marL="342900" indent="-342900">
              <a:lnSpc>
                <a:spcPct val="90000"/>
              </a:lnSpc>
              <a:spcBef>
                <a:spcPct val="20000"/>
              </a:spcBef>
              <a:buClr>
                <a:schemeClr val="hlink"/>
              </a:buClr>
              <a:buFont typeface="Wingdings" pitchFamily="2" charset="2"/>
              <a:buBlip>
                <a:blip r:embed="rId3"/>
              </a:buBlip>
              <a:defRPr/>
            </a:pPr>
            <a:r>
              <a:rPr lang="en-US" sz="3200" kern="0" dirty="0"/>
              <a:t>Morris College</a:t>
            </a:r>
          </a:p>
          <a:p>
            <a:pPr marL="342900" indent="-342900">
              <a:lnSpc>
                <a:spcPct val="90000"/>
              </a:lnSpc>
              <a:spcBef>
                <a:spcPct val="20000"/>
              </a:spcBef>
              <a:buClr>
                <a:schemeClr val="hlink"/>
              </a:buClr>
              <a:buFont typeface="Wingdings" pitchFamily="2" charset="2"/>
              <a:buBlip>
                <a:blip r:embed="rId3"/>
              </a:buBlip>
              <a:defRPr/>
            </a:pPr>
            <a:r>
              <a:rPr lang="en-US" sz="3200" kern="0" dirty="0"/>
              <a:t>Newberry College</a:t>
            </a:r>
          </a:p>
          <a:p>
            <a:pPr marL="342900" indent="-342900">
              <a:lnSpc>
                <a:spcPct val="90000"/>
              </a:lnSpc>
              <a:spcBef>
                <a:spcPct val="20000"/>
              </a:spcBef>
              <a:buClr>
                <a:schemeClr val="hlink"/>
              </a:buClr>
              <a:buFont typeface="Wingdings" pitchFamily="2" charset="2"/>
              <a:buBlip>
                <a:blip r:embed="rId3"/>
              </a:buBlip>
              <a:defRPr/>
            </a:pPr>
            <a:r>
              <a:rPr lang="en-US" sz="3200" kern="0" dirty="0"/>
              <a:t>North Greenville University</a:t>
            </a:r>
          </a:p>
          <a:p>
            <a:pPr marL="342900" indent="-342900">
              <a:lnSpc>
                <a:spcPct val="90000"/>
              </a:lnSpc>
              <a:spcBef>
                <a:spcPct val="20000"/>
              </a:spcBef>
              <a:buClr>
                <a:schemeClr val="hlink"/>
              </a:buClr>
              <a:buFont typeface="Wingdings" pitchFamily="2" charset="2"/>
              <a:buBlip>
                <a:blip r:embed="rId3"/>
              </a:buBlip>
              <a:defRPr/>
            </a:pPr>
            <a:r>
              <a:rPr lang="en-US" sz="3200" kern="0" dirty="0"/>
              <a:t>Presbyterian College</a:t>
            </a:r>
          </a:p>
          <a:p>
            <a:pPr marL="342900" indent="-342900">
              <a:lnSpc>
                <a:spcPct val="90000"/>
              </a:lnSpc>
              <a:spcBef>
                <a:spcPct val="20000"/>
              </a:spcBef>
              <a:buClr>
                <a:schemeClr val="hlink"/>
              </a:buClr>
              <a:buFont typeface="Wingdings" pitchFamily="2" charset="2"/>
              <a:buBlip>
                <a:blip r:embed="rId3"/>
              </a:buBlip>
              <a:defRPr/>
            </a:pPr>
            <a:r>
              <a:rPr lang="en-US" sz="3200" kern="0" dirty="0"/>
              <a:t>Southern Wesleyan University</a:t>
            </a:r>
          </a:p>
          <a:p>
            <a:pPr marL="342900" indent="-342900">
              <a:lnSpc>
                <a:spcPct val="90000"/>
              </a:lnSpc>
              <a:spcBef>
                <a:spcPct val="20000"/>
              </a:spcBef>
              <a:buClr>
                <a:schemeClr val="hlink"/>
              </a:buClr>
              <a:buFont typeface="Wingdings" pitchFamily="2" charset="2"/>
              <a:buBlip>
                <a:blip r:embed="rId3"/>
              </a:buBlip>
              <a:defRPr/>
            </a:pPr>
            <a:r>
              <a:rPr lang="en-US" sz="3200" kern="0" dirty="0"/>
              <a:t>Spartanburg Methodist College</a:t>
            </a:r>
          </a:p>
          <a:p>
            <a:pPr marL="342900" indent="-342900">
              <a:lnSpc>
                <a:spcPct val="90000"/>
              </a:lnSpc>
              <a:spcBef>
                <a:spcPct val="20000"/>
              </a:spcBef>
              <a:buClr>
                <a:schemeClr val="hlink"/>
              </a:buClr>
              <a:buFont typeface="Wingdings" pitchFamily="2" charset="2"/>
              <a:buBlip>
                <a:blip r:embed="rId3"/>
              </a:buBlip>
              <a:defRPr/>
            </a:pPr>
            <a:r>
              <a:rPr lang="en-US" sz="3200" kern="0" dirty="0"/>
              <a:t>Voorhees College</a:t>
            </a:r>
          </a:p>
          <a:p>
            <a:pPr marL="342900" indent="-342900">
              <a:lnSpc>
                <a:spcPct val="90000"/>
              </a:lnSpc>
              <a:spcBef>
                <a:spcPct val="20000"/>
              </a:spcBef>
              <a:buClr>
                <a:schemeClr val="hlink"/>
              </a:buClr>
              <a:buFont typeface="Wingdings" pitchFamily="2" charset="2"/>
              <a:buBlip>
                <a:blip r:embed="rId3"/>
              </a:buBlip>
              <a:defRPr/>
            </a:pPr>
            <a:r>
              <a:rPr lang="en-US" sz="3200" kern="0" dirty="0"/>
              <a:t>Wofford College</a:t>
            </a:r>
          </a:p>
          <a:p>
            <a:pPr marL="342900" marR="0" lvl="0" indent="-342900" algn="l" defTabSz="914400" rtl="0" eaLnBrk="1" fontAlgn="auto" latinLnBrk="0" hangingPunct="1">
              <a:lnSpc>
                <a:spcPct val="90000"/>
              </a:lnSpc>
              <a:spcBef>
                <a:spcPct val="20000"/>
              </a:spcBef>
              <a:spcAft>
                <a:spcPts val="0"/>
              </a:spcAft>
              <a:buClr>
                <a:schemeClr val="hlink"/>
              </a:buClr>
              <a:buSzTx/>
              <a:buFont typeface="Arial" pitchFamily="34" charset="0"/>
              <a:buBlip>
                <a:blip r:embed="rId3"/>
              </a:buBlip>
              <a:tabLst/>
              <a:defRPr/>
            </a:pPr>
            <a:endParaRPr kumimoji="0" lang="en-US" sz="3200" b="0" i="0" u="none" strike="noStrike" kern="0" cap="none" spc="0" normalizeH="0" baseline="0" noProof="0" dirty="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Five Year Grant History</a:t>
            </a:r>
          </a:p>
        </p:txBody>
      </p:sp>
      <p:sp>
        <p:nvSpPr>
          <p:cNvPr id="3" name="Content Placeholder 2"/>
          <p:cNvSpPr>
            <a:spLocks noGrp="1"/>
          </p:cNvSpPr>
          <p:nvPr>
            <p:ph idx="1"/>
          </p:nvPr>
        </p:nvSpPr>
        <p:spPr/>
        <p:txBody>
          <a:bodyPr>
            <a:normAutofit fontScale="62500" lnSpcReduction="20000"/>
          </a:bodyPr>
          <a:lstStyle/>
          <a:p>
            <a:r>
              <a:rPr lang="en-US" dirty="0"/>
              <a:t>2021-2022 – 11,256 Recipients</a:t>
            </a:r>
          </a:p>
          <a:p>
            <a:pPr marL="0" indent="0">
              <a:buNone/>
            </a:pPr>
            <a:r>
              <a:rPr lang="en-US" dirty="0"/>
              <a:t>	Max. Grant - $4,390;  Average Grant ~ $4,090</a:t>
            </a:r>
          </a:p>
          <a:p>
            <a:endParaRPr lang="en-US" dirty="0"/>
          </a:p>
          <a:p>
            <a:r>
              <a:rPr lang="en-US" dirty="0"/>
              <a:t>2020-2021 – 12,202 Recipients</a:t>
            </a:r>
          </a:p>
          <a:p>
            <a:pPr marL="0" indent="0">
              <a:buNone/>
            </a:pPr>
            <a:r>
              <a:rPr lang="en-US" dirty="0"/>
              <a:t>	Max. Grant - $3,600;  Average Grant - $3,258</a:t>
            </a:r>
          </a:p>
          <a:p>
            <a:endParaRPr lang="en-US" dirty="0"/>
          </a:p>
          <a:p>
            <a:r>
              <a:rPr lang="en-US" dirty="0"/>
              <a:t>2019-2020 – 12,847 Recipients</a:t>
            </a:r>
          </a:p>
          <a:p>
            <a:pPr marL="0" indent="0">
              <a:buNone/>
            </a:pPr>
            <a:r>
              <a:rPr lang="en-US" dirty="0"/>
              <a:t>	Max. Grant - $3,500;  Average Grant - $3,177</a:t>
            </a:r>
            <a:br>
              <a:rPr lang="en-US" dirty="0"/>
            </a:br>
            <a:endParaRPr lang="en-US" dirty="0"/>
          </a:p>
          <a:p>
            <a:r>
              <a:rPr lang="en-US" dirty="0"/>
              <a:t>2018-2019 – 13,534 Recipients</a:t>
            </a:r>
          </a:p>
          <a:p>
            <a:pPr marL="0" indent="0">
              <a:buNone/>
            </a:pPr>
            <a:r>
              <a:rPr lang="en-US" dirty="0"/>
              <a:t>	Max. Grant - $3,300;  Average Grant  - $2,995</a:t>
            </a:r>
          </a:p>
          <a:p>
            <a:endParaRPr lang="en-US" dirty="0"/>
          </a:p>
          <a:p>
            <a:r>
              <a:rPr lang="en-US" dirty="0"/>
              <a:t>2017-2018 – 13,620 Recipients</a:t>
            </a:r>
          </a:p>
          <a:p>
            <a:pPr marL="0" indent="0">
              <a:buNone/>
            </a:pPr>
            <a:r>
              <a:rPr lang="en-US" dirty="0"/>
              <a:t>	Max. Grant - $3,200;  Average Grant  - $2,905</a:t>
            </a:r>
          </a:p>
          <a:p>
            <a:endParaRPr lang="en-US" dirty="0"/>
          </a:p>
          <a:p>
            <a:pPr marL="0" indent="0">
              <a:buNone/>
            </a:pPr>
            <a:endParaRPr lang="en-US" dirty="0"/>
          </a:p>
          <a:p>
            <a:pPr>
              <a:buNone/>
            </a:pPr>
            <a:endParaRPr lang="en-US" dirty="0"/>
          </a:p>
        </p:txBody>
      </p:sp>
      <p:sp>
        <p:nvSpPr>
          <p:cNvPr id="4" name="Slide Number Placeholder 3"/>
          <p:cNvSpPr>
            <a:spLocks noGrp="1"/>
          </p:cNvSpPr>
          <p:nvPr>
            <p:ph type="sldNum" sz="quarter" idx="12"/>
          </p:nvPr>
        </p:nvSpPr>
        <p:spPr/>
        <p:txBody>
          <a:bodyPr/>
          <a:lstStyle/>
          <a:p>
            <a:fld id="{0EBF85CB-8E6F-4C76-A97C-98828569AB90}" type="slidenum">
              <a:rPr lang="en-US" smtClean="0"/>
              <a:pPr/>
              <a:t>17</a:t>
            </a:fld>
            <a:endParaRPr lang="en-US" dirty="0"/>
          </a:p>
        </p:txBody>
      </p:sp>
    </p:spTree>
    <p:extLst>
      <p:ext uri="{BB962C8B-B14F-4D97-AF65-F5344CB8AC3E}">
        <p14:creationId xmlns:p14="http://schemas.microsoft.com/office/powerpoint/2010/main" val="978779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Maximum Grant History</a:t>
            </a:r>
          </a:p>
        </p:txBody>
      </p:sp>
      <p:sp>
        <p:nvSpPr>
          <p:cNvPr id="3" name="Content Placeholder 2"/>
          <p:cNvSpPr>
            <a:spLocks noGrp="1"/>
          </p:cNvSpPr>
          <p:nvPr>
            <p:ph idx="1"/>
          </p:nvPr>
        </p:nvSpPr>
        <p:spPr/>
        <p:txBody>
          <a:bodyPr>
            <a:normAutofit fontScale="62500" lnSpcReduction="20000"/>
          </a:bodyPr>
          <a:lstStyle/>
          <a:p>
            <a:pPr marL="0" indent="0">
              <a:lnSpc>
                <a:spcPct val="120000"/>
              </a:lnSpc>
              <a:buNone/>
            </a:pPr>
            <a:r>
              <a:rPr lang="en-US" dirty="0"/>
              <a:t>2021-2022 -- $4,390</a:t>
            </a:r>
            <a:br>
              <a:rPr lang="en-US" dirty="0"/>
            </a:br>
            <a:r>
              <a:rPr lang="en-US" dirty="0"/>
              <a:t>2020-2021 -- $3,600</a:t>
            </a:r>
            <a:br>
              <a:rPr lang="en-US" dirty="0"/>
            </a:br>
            <a:r>
              <a:rPr lang="en-US" dirty="0"/>
              <a:t>2019-2020 -- $3,500</a:t>
            </a:r>
            <a:br>
              <a:rPr lang="en-US" dirty="0"/>
            </a:br>
            <a:r>
              <a:rPr lang="en-US" dirty="0"/>
              <a:t>2018-2019 -- $3,300</a:t>
            </a:r>
          </a:p>
          <a:p>
            <a:pPr>
              <a:buNone/>
            </a:pPr>
            <a:r>
              <a:rPr lang="en-US" dirty="0"/>
              <a:t>2017-2018 -- $3,200</a:t>
            </a:r>
          </a:p>
          <a:p>
            <a:pPr>
              <a:buNone/>
            </a:pPr>
            <a:r>
              <a:rPr lang="en-US" dirty="0"/>
              <a:t>2016-2017 -- $3,200</a:t>
            </a:r>
          </a:p>
          <a:p>
            <a:pPr>
              <a:buNone/>
            </a:pPr>
            <a:r>
              <a:rPr lang="en-US" dirty="0"/>
              <a:t>2015-2016 -- $3,100</a:t>
            </a:r>
          </a:p>
          <a:p>
            <a:pPr>
              <a:buNone/>
            </a:pPr>
            <a:r>
              <a:rPr lang="en-US" dirty="0"/>
              <a:t>2014-2015 -- $3,000</a:t>
            </a:r>
          </a:p>
          <a:p>
            <a:pPr>
              <a:buNone/>
            </a:pPr>
            <a:r>
              <a:rPr lang="en-US" dirty="0"/>
              <a:t>2013-2014 -- $2,900</a:t>
            </a:r>
          </a:p>
          <a:p>
            <a:pPr>
              <a:buNone/>
            </a:pPr>
            <a:r>
              <a:rPr lang="en-US" dirty="0"/>
              <a:t>2012-2013 -- $2,800</a:t>
            </a:r>
          </a:p>
          <a:p>
            <a:pPr>
              <a:buNone/>
            </a:pPr>
            <a:r>
              <a:rPr lang="en-US" dirty="0"/>
              <a:t>2011-2012 -- $2,600</a:t>
            </a:r>
          </a:p>
          <a:p>
            <a:pPr>
              <a:buNone/>
            </a:pPr>
            <a:r>
              <a:rPr lang="en-US" dirty="0"/>
              <a:t>2010-2011 -- $2,600</a:t>
            </a:r>
          </a:p>
          <a:p>
            <a:pPr>
              <a:buNone/>
            </a:pPr>
            <a:r>
              <a:rPr lang="en-US" dirty="0"/>
              <a:t>2009-2010 -- $2,800</a:t>
            </a:r>
          </a:p>
          <a:p>
            <a:pPr>
              <a:buNone/>
            </a:pPr>
            <a:r>
              <a:rPr lang="en-US" dirty="0"/>
              <a:t>2008-2009 -- $3,200</a:t>
            </a:r>
          </a:p>
          <a:p>
            <a:pPr>
              <a:buNone/>
            </a:pPr>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0EBF85CB-8E6F-4C76-A97C-98828569AB90}" type="slidenum">
              <a:rPr lang="en-US" smtClean="0"/>
              <a:pPr/>
              <a:t>18</a:t>
            </a:fld>
            <a:endParaRPr lang="en-US" dirty="0"/>
          </a:p>
        </p:txBody>
      </p:sp>
      <p:sp>
        <p:nvSpPr>
          <p:cNvPr id="5" name="TextBox 4"/>
          <p:cNvSpPr txBox="1"/>
          <p:nvPr/>
        </p:nvSpPr>
        <p:spPr>
          <a:xfrm>
            <a:off x="4343400" y="1905000"/>
            <a:ext cx="4114800" cy="2862322"/>
          </a:xfrm>
          <a:prstGeom prst="rect">
            <a:avLst/>
          </a:prstGeom>
          <a:noFill/>
        </p:spPr>
        <p:txBody>
          <a:bodyPr wrap="square" rtlCol="0">
            <a:spAutoFit/>
          </a:bodyPr>
          <a:lstStyle/>
          <a:p>
            <a:r>
              <a:rPr lang="en-US" dirty="0"/>
              <a:t>The Statutory Maximum Grant for the Tuition Grant may not exceed the average state appropriation for each FTE in the state-supported institutions of higher learning with four-year undergraduate degree programs in the previous year.</a:t>
            </a:r>
          </a:p>
          <a:p>
            <a:endParaRPr lang="en-US" dirty="0"/>
          </a:p>
          <a:p>
            <a:r>
              <a:rPr lang="en-US" dirty="0"/>
              <a:t>For the most recent academic year, the average state appropriation for these FTE students was $5,583.</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p:spPr>
        <p:txBody>
          <a:bodyPr/>
          <a:lstStyle/>
          <a:p>
            <a:r>
              <a:rPr lang="en-US" dirty="0"/>
              <a:t>2020-2021 Recipients By College</a:t>
            </a:r>
          </a:p>
        </p:txBody>
      </p:sp>
      <p:sp>
        <p:nvSpPr>
          <p:cNvPr id="3" name="Content Placeholder 2"/>
          <p:cNvSpPr>
            <a:spLocks noGrp="1"/>
          </p:cNvSpPr>
          <p:nvPr>
            <p:ph idx="1"/>
          </p:nvPr>
        </p:nvSpPr>
        <p:spPr>
          <a:xfrm>
            <a:off x="457200" y="1143000"/>
            <a:ext cx="8229600" cy="6019800"/>
          </a:xfrm>
        </p:spPr>
        <p:txBody>
          <a:bodyPr>
            <a:normAutofit fontScale="47500" lnSpcReduction="20000"/>
          </a:bodyPr>
          <a:lstStyle/>
          <a:p>
            <a:r>
              <a:rPr lang="en-US" u="sng" dirty="0"/>
              <a:t>College	 Attended</a:t>
            </a:r>
            <a:r>
              <a:rPr lang="en-US" dirty="0"/>
              <a:t>			</a:t>
            </a:r>
            <a:r>
              <a:rPr lang="en-US" u="sng" dirty="0"/>
              <a:t>Recipients</a:t>
            </a:r>
            <a:r>
              <a:rPr lang="en-US" dirty="0"/>
              <a:t>			</a:t>
            </a:r>
            <a:r>
              <a:rPr lang="en-US" u="sng" dirty="0"/>
              <a:t>Tuition Grants</a:t>
            </a:r>
          </a:p>
          <a:p>
            <a:r>
              <a:rPr lang="en-US" dirty="0"/>
              <a:t>Allen University			214			$704,582</a:t>
            </a:r>
          </a:p>
          <a:p>
            <a:r>
              <a:rPr lang="en-US" dirty="0"/>
              <a:t>Anderson University		1,530			$5,019,295</a:t>
            </a:r>
          </a:p>
          <a:p>
            <a:r>
              <a:rPr lang="en-US" dirty="0"/>
              <a:t>Benedict College			470			$1,609,150</a:t>
            </a:r>
          </a:p>
          <a:p>
            <a:r>
              <a:rPr lang="en-US" dirty="0"/>
              <a:t>Bob Jones University		542			$1,817,567</a:t>
            </a:r>
          </a:p>
          <a:p>
            <a:r>
              <a:rPr lang="en-US" dirty="0"/>
              <a:t>Charleston Southern University	1,234			$4,036,260</a:t>
            </a:r>
          </a:p>
          <a:p>
            <a:r>
              <a:rPr lang="en-US" dirty="0"/>
              <a:t>Claflin University			1,094			$3,654,467</a:t>
            </a:r>
          </a:p>
          <a:p>
            <a:r>
              <a:rPr lang="en-US" dirty="0"/>
              <a:t>Coker University			483			$1,374,371</a:t>
            </a:r>
          </a:p>
          <a:p>
            <a:r>
              <a:rPr lang="en-US" dirty="0"/>
              <a:t>Columbia College			356			$1,058,005</a:t>
            </a:r>
          </a:p>
          <a:p>
            <a:r>
              <a:rPr lang="en-US" dirty="0"/>
              <a:t>Columbia International University	246			$786,603</a:t>
            </a:r>
          </a:p>
          <a:p>
            <a:r>
              <a:rPr lang="en-US" dirty="0"/>
              <a:t>Converse University		421			$1,396,230</a:t>
            </a:r>
          </a:p>
          <a:p>
            <a:r>
              <a:rPr lang="en-US" dirty="0"/>
              <a:t>Erskine College			414			$1,367,202</a:t>
            </a:r>
          </a:p>
          <a:p>
            <a:r>
              <a:rPr lang="en-US" dirty="0"/>
              <a:t>Furman University			411			$1,327,569</a:t>
            </a:r>
          </a:p>
          <a:p>
            <a:r>
              <a:rPr lang="en-US" dirty="0"/>
              <a:t>Limestone University		560			$1,523,327</a:t>
            </a:r>
          </a:p>
          <a:p>
            <a:r>
              <a:rPr lang="en-US" dirty="0"/>
              <a:t>Morris College			190			$605,515</a:t>
            </a:r>
          </a:p>
          <a:p>
            <a:r>
              <a:rPr lang="en-US" dirty="0"/>
              <a:t>Newberry College			694			$2,353,620</a:t>
            </a:r>
          </a:p>
          <a:p>
            <a:r>
              <a:rPr lang="en-US" dirty="0"/>
              <a:t>North Greenville University		923			$3,026,020</a:t>
            </a:r>
          </a:p>
          <a:p>
            <a:r>
              <a:rPr lang="en-US" dirty="0"/>
              <a:t>Presbyterian College		523			$1,795,108</a:t>
            </a:r>
          </a:p>
          <a:p>
            <a:r>
              <a:rPr lang="en-US" dirty="0"/>
              <a:t>Southern Wesleyan University		394			$1,257,510</a:t>
            </a:r>
          </a:p>
          <a:p>
            <a:r>
              <a:rPr lang="en-US" dirty="0"/>
              <a:t>Spartanburg Methodist College	676			$2,169,160</a:t>
            </a:r>
          </a:p>
          <a:p>
            <a:r>
              <a:rPr lang="en-US" dirty="0"/>
              <a:t>Voorhees College			127			$426,600</a:t>
            </a:r>
          </a:p>
          <a:p>
            <a:r>
              <a:rPr lang="en-US" dirty="0"/>
              <a:t>Wofford College			700			$2,442,394</a:t>
            </a:r>
          </a:p>
          <a:p>
            <a:endParaRPr lang="en-US" dirty="0"/>
          </a:p>
          <a:p>
            <a:pPr marL="1828800" lvl="4" indent="0">
              <a:buNone/>
            </a:pPr>
            <a:r>
              <a:rPr lang="en-US" sz="3200" dirty="0"/>
              <a:t>	</a:t>
            </a:r>
            <a:r>
              <a:rPr lang="en-US" sz="3200" b="1" dirty="0"/>
              <a:t>TOTALS:	12,202			$39,750,373</a:t>
            </a:r>
          </a:p>
        </p:txBody>
      </p:sp>
      <p:sp>
        <p:nvSpPr>
          <p:cNvPr id="4" name="Slide Number Placeholder 3"/>
          <p:cNvSpPr>
            <a:spLocks noGrp="1"/>
          </p:cNvSpPr>
          <p:nvPr>
            <p:ph type="sldNum" sz="quarter" idx="12"/>
          </p:nvPr>
        </p:nvSpPr>
        <p:spPr/>
        <p:txBody>
          <a:bodyPr/>
          <a:lstStyle/>
          <a:p>
            <a:fld id="{0EBF85CB-8E6F-4C76-A97C-98828569AB90}" type="slidenum">
              <a:rPr lang="en-US" smtClean="0"/>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Covid</a:t>
            </a:r>
            <a:r>
              <a:rPr lang="en-US" dirty="0"/>
              <a:t>-19 Update</a:t>
            </a:r>
          </a:p>
        </p:txBody>
      </p:sp>
      <p:sp>
        <p:nvSpPr>
          <p:cNvPr id="3" name="Content Placeholder 2"/>
          <p:cNvSpPr>
            <a:spLocks noGrp="1"/>
          </p:cNvSpPr>
          <p:nvPr>
            <p:ph idx="1"/>
          </p:nvPr>
        </p:nvSpPr>
        <p:spPr>
          <a:xfrm>
            <a:off x="456501" y="1462175"/>
            <a:ext cx="8382000" cy="5287962"/>
          </a:xfrm>
        </p:spPr>
        <p:txBody>
          <a:bodyPr>
            <a:normAutofit fontScale="77500" lnSpcReduction="20000"/>
          </a:bodyPr>
          <a:lstStyle/>
          <a:p>
            <a:r>
              <a:rPr lang="en-US" dirty="0"/>
              <a:t>No agency furloughs or anticipated budget shortfalls</a:t>
            </a:r>
          </a:p>
          <a:p>
            <a:r>
              <a:rPr lang="en-US" dirty="0"/>
              <a:t>No federal reimbursements through CARES Act or other federal funding sources have been received or requested by the agency at this time</a:t>
            </a:r>
          </a:p>
          <a:p>
            <a:r>
              <a:rPr lang="en-US" dirty="0"/>
              <a:t>Agency has worked directly with students whose eligibility may have been impacted by COVID-19; Between 12-15% of appeals sent to the Commission for the last two academic year were related to COVID</a:t>
            </a:r>
          </a:p>
          <a:p>
            <a:r>
              <a:rPr lang="en-US" dirty="0"/>
              <a:t>Preliminary Fall 2021 data indicates overall statewide enrollment is down approximately 2.5% in the independent college sector (approximately 0.5% among all sectors) </a:t>
            </a:r>
          </a:p>
          <a:p>
            <a:r>
              <a:rPr lang="en-US" dirty="0"/>
              <a:t>Tuition Grant recipients meeting all eligibility requirements are down approximately 8.5% over Fall 2020 (this number was already down 4.6% during the previous year)</a:t>
            </a:r>
          </a:p>
        </p:txBody>
      </p:sp>
      <p:sp>
        <p:nvSpPr>
          <p:cNvPr id="4" name="Slide Number Placeholder 3"/>
          <p:cNvSpPr>
            <a:spLocks noGrp="1"/>
          </p:cNvSpPr>
          <p:nvPr>
            <p:ph type="sldNum" sz="quarter" idx="12"/>
          </p:nvPr>
        </p:nvSpPr>
        <p:spPr/>
        <p:txBody>
          <a:bodyPr/>
          <a:lstStyle/>
          <a:p>
            <a:fld id="{0EBF85CB-8E6F-4C76-A97C-98828569AB90}" type="slidenum">
              <a:rPr lang="en-US" smtClean="0"/>
              <a:pPr/>
              <a:t>2</a:t>
            </a:fld>
            <a:endParaRPr lang="en-US"/>
          </a:p>
        </p:txBody>
      </p:sp>
    </p:spTree>
    <p:extLst>
      <p:ext uri="{BB962C8B-B14F-4D97-AF65-F5344CB8AC3E}">
        <p14:creationId xmlns:p14="http://schemas.microsoft.com/office/powerpoint/2010/main" val="22375800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a:t>Additional Information</a:t>
            </a:r>
          </a:p>
        </p:txBody>
      </p:sp>
      <p:sp>
        <p:nvSpPr>
          <p:cNvPr id="3" name="Content Placeholder 2"/>
          <p:cNvSpPr>
            <a:spLocks noGrp="1"/>
          </p:cNvSpPr>
          <p:nvPr>
            <p:ph idx="1"/>
          </p:nvPr>
        </p:nvSpPr>
        <p:spPr>
          <a:xfrm>
            <a:off x="457200" y="1219200"/>
            <a:ext cx="8229600" cy="5638800"/>
          </a:xfrm>
        </p:spPr>
        <p:txBody>
          <a:bodyPr>
            <a:normAutofit/>
          </a:bodyPr>
          <a:lstStyle/>
          <a:p>
            <a:pPr>
              <a:lnSpc>
                <a:spcPct val="120000"/>
              </a:lnSpc>
            </a:pPr>
            <a:r>
              <a:rPr lang="en-US" sz="2000" dirty="0"/>
              <a:t>The Tuition Grants program appropriation represents less than 5% of the state’s overall higher education funding</a:t>
            </a:r>
          </a:p>
          <a:p>
            <a:pPr>
              <a:lnSpc>
                <a:spcPct val="120000"/>
              </a:lnSpc>
            </a:pPr>
            <a:r>
              <a:rPr lang="en-US" sz="2000" dirty="0"/>
              <a:t>Independent colleges in South Carolina have a combined enrollment of over 35,000 students annually and graduate over 22% of the state’s Bachelor’s degree recipients</a:t>
            </a:r>
          </a:p>
          <a:p>
            <a:pPr>
              <a:lnSpc>
                <a:spcPct val="120000"/>
              </a:lnSpc>
            </a:pPr>
            <a:r>
              <a:rPr lang="en-US" sz="2000" dirty="0"/>
              <a:t>Over 14% of South Carolina’s full-time undergraduate students are enrolled at our state’s independent colleges</a:t>
            </a:r>
          </a:p>
          <a:p>
            <a:pPr>
              <a:lnSpc>
                <a:spcPct val="120000"/>
              </a:lnSpc>
            </a:pPr>
            <a:r>
              <a:rPr lang="en-US" sz="2000" dirty="0"/>
              <a:t>On average, tuition and fees at South Carolina’s independent colleges has risen just 2.2% over the last three years; tuition and fees at South Carolina’s independent colleges are approximately 30% less than the national average for private, non-profit colleges and universities. </a:t>
            </a:r>
          </a:p>
          <a:p>
            <a:pPr>
              <a:lnSpc>
                <a:spcPct val="120000"/>
              </a:lnSpc>
            </a:pPr>
            <a:endParaRPr lang="en-US" sz="2000" dirty="0"/>
          </a:p>
          <a:p>
            <a:pPr marL="0" indent="0">
              <a:lnSpc>
                <a:spcPct val="120000"/>
              </a:lnSpc>
              <a:buNone/>
            </a:pPr>
            <a:r>
              <a:rPr lang="en-US" sz="1000" dirty="0"/>
              <a:t>Sources: South Carolina Tuition Grants Commission, South Carolina Commission on Higher Education, South Carolina Independent Colleges and Universities</a:t>
            </a:r>
          </a:p>
        </p:txBody>
      </p:sp>
      <p:sp>
        <p:nvSpPr>
          <p:cNvPr id="4" name="Slide Number Placeholder 3"/>
          <p:cNvSpPr>
            <a:spLocks noGrp="1"/>
          </p:cNvSpPr>
          <p:nvPr>
            <p:ph type="sldNum" sz="quarter" idx="12"/>
          </p:nvPr>
        </p:nvSpPr>
        <p:spPr/>
        <p:txBody>
          <a:bodyPr/>
          <a:lstStyle/>
          <a:p>
            <a:fld id="{0EBF85CB-8E6F-4C76-A97C-98828569AB90}" type="slidenum">
              <a:rPr lang="en-US" smtClean="0"/>
              <a:pPr/>
              <a:t>20</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Tuition Grants Appropriations History</a:t>
            </a:r>
          </a:p>
        </p:txBody>
      </p:sp>
      <p:sp>
        <p:nvSpPr>
          <p:cNvPr id="5" name="Slide Number Placeholder 4"/>
          <p:cNvSpPr>
            <a:spLocks noGrp="1"/>
          </p:cNvSpPr>
          <p:nvPr>
            <p:ph type="sldNum" sz="quarter" idx="12"/>
          </p:nvPr>
        </p:nvSpPr>
        <p:spPr/>
        <p:txBody>
          <a:bodyPr/>
          <a:lstStyle/>
          <a:p>
            <a:fld id="{0EBF85CB-8E6F-4C76-A97C-98828569AB90}" type="slidenum">
              <a:rPr lang="en-US" smtClean="0"/>
              <a:pPr/>
              <a:t>3</a:t>
            </a:fld>
            <a:endParaRPr lang="en-US" dirty="0"/>
          </a:p>
        </p:txBody>
      </p:sp>
      <p:graphicFrame>
        <p:nvGraphicFramePr>
          <p:cNvPr id="6" name="Chart 5"/>
          <p:cNvGraphicFramePr/>
          <p:nvPr>
            <p:extLst>
              <p:ext uri="{D42A27DB-BD31-4B8C-83A1-F6EECF244321}">
                <p14:modId xmlns:p14="http://schemas.microsoft.com/office/powerpoint/2010/main" val="2207731800"/>
              </p:ext>
            </p:extLst>
          </p:nvPr>
        </p:nvGraphicFramePr>
        <p:xfrm>
          <a:off x="609600" y="1295400"/>
          <a:ext cx="7696200" cy="55626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06C66E0B-37AE-488F-9EC9-F9F0AE26BCBE}"/>
              </a:ext>
            </a:extLst>
          </p:cNvPr>
          <p:cNvSpPr txBox="1"/>
          <p:nvPr/>
        </p:nvSpPr>
        <p:spPr>
          <a:xfrm>
            <a:off x="2895600" y="6356350"/>
            <a:ext cx="4953000" cy="369332"/>
          </a:xfrm>
          <a:prstGeom prst="rect">
            <a:avLst/>
          </a:prstGeom>
          <a:noFill/>
        </p:spPr>
        <p:txBody>
          <a:bodyPr wrap="square" rtlCol="0">
            <a:spAutoFit/>
          </a:bodyPr>
          <a:lstStyle/>
          <a:p>
            <a:r>
              <a:rPr lang="en-US" dirty="0"/>
              <a:t>* Authority to Spend limits apply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Current Funding</a:t>
            </a:r>
            <a:br>
              <a:rPr lang="en-US" dirty="0"/>
            </a:br>
            <a:r>
              <a:rPr lang="en-US" dirty="0"/>
              <a:t>FY 21-22</a:t>
            </a:r>
          </a:p>
        </p:txBody>
      </p:sp>
      <p:sp>
        <p:nvSpPr>
          <p:cNvPr id="4" name="Slide Number Placeholder 3"/>
          <p:cNvSpPr>
            <a:spLocks noGrp="1"/>
          </p:cNvSpPr>
          <p:nvPr>
            <p:ph type="sldNum" sz="quarter" idx="12"/>
          </p:nvPr>
        </p:nvSpPr>
        <p:spPr/>
        <p:txBody>
          <a:bodyPr/>
          <a:lstStyle/>
          <a:p>
            <a:fld id="{0EBF85CB-8E6F-4C76-A97C-98828569AB90}" type="slidenum">
              <a:rPr lang="en-US" smtClean="0"/>
              <a:pPr/>
              <a:t>4</a:t>
            </a:fld>
            <a:endParaRPr lang="en-US" dirty="0"/>
          </a:p>
        </p:txBody>
      </p:sp>
      <p:graphicFrame>
        <p:nvGraphicFramePr>
          <p:cNvPr id="5" name="Chart 4"/>
          <p:cNvGraphicFramePr/>
          <p:nvPr>
            <p:extLst>
              <p:ext uri="{D42A27DB-BD31-4B8C-83A1-F6EECF244321}">
                <p14:modId xmlns:p14="http://schemas.microsoft.com/office/powerpoint/2010/main" val="1525212947"/>
              </p:ext>
            </p:extLst>
          </p:nvPr>
        </p:nvGraphicFramePr>
        <p:xfrm>
          <a:off x="457200" y="1600200"/>
          <a:ext cx="8229600" cy="4648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5008" y="152400"/>
            <a:ext cx="8229600" cy="1143000"/>
          </a:xfrm>
        </p:spPr>
        <p:txBody>
          <a:bodyPr>
            <a:noAutofit/>
          </a:bodyPr>
          <a:lstStyle/>
          <a:p>
            <a:r>
              <a:rPr lang="en-US" sz="2800" dirty="0"/>
              <a:t>Recurring Appropriations</a:t>
            </a:r>
            <a:br>
              <a:rPr lang="en-US" sz="2800" dirty="0"/>
            </a:br>
            <a:r>
              <a:rPr lang="en-US" sz="2800" u="sng" dirty="0"/>
              <a:t>FY 21-22</a:t>
            </a:r>
          </a:p>
        </p:txBody>
      </p:sp>
      <p:sp>
        <p:nvSpPr>
          <p:cNvPr id="3" name="Content Placeholder 2"/>
          <p:cNvSpPr>
            <a:spLocks noGrp="1"/>
          </p:cNvSpPr>
          <p:nvPr>
            <p:ph idx="1"/>
          </p:nvPr>
        </p:nvSpPr>
        <p:spPr>
          <a:xfrm>
            <a:off x="457200" y="1524000"/>
            <a:ext cx="8229600" cy="4832350"/>
          </a:xfrm>
        </p:spPr>
        <p:txBody>
          <a:bodyPr>
            <a:normAutofit/>
          </a:bodyPr>
          <a:lstStyle/>
          <a:p>
            <a:r>
              <a:rPr lang="en-US" sz="2000" dirty="0"/>
              <a:t>No changes to agency’s recurring state appropriations for the Tuition Grants Program itself; however, the agency did receive an increase of $270,000 in Operating Expenses to support the procurement and recurring maintenance of a new Student Information System</a:t>
            </a:r>
          </a:p>
          <a:p>
            <a:r>
              <a:rPr lang="en-US" sz="2000" dirty="0"/>
              <a:t>Agency’s share of the Children’s Education Endowment (through CHE):  increased as a result of the Lottery increase to the Need-Based Program</a:t>
            </a:r>
          </a:p>
          <a:p>
            <a:r>
              <a:rPr lang="en-US" sz="2000" dirty="0"/>
              <a:t>Thanks to the historic increase in Lottery appropriations, the value of the Maximum Tuition Grant for 2021-2022 is $4,390, representing a $790 increase over the previous year. This is the first time in the Tuition Grants Program’s history that the value of the maximum grant reached the Statutory Maximum, which is the equivalent of the average State FTE subsidy to students attending the State’s public 4-year institutions during the prior academic year. </a:t>
            </a:r>
            <a:endParaRPr lang="en-US" sz="2400" u="sng" dirty="0"/>
          </a:p>
        </p:txBody>
      </p:sp>
      <p:sp>
        <p:nvSpPr>
          <p:cNvPr id="4" name="Slide Number Placeholder 3"/>
          <p:cNvSpPr>
            <a:spLocks noGrp="1"/>
          </p:cNvSpPr>
          <p:nvPr>
            <p:ph type="sldNum" sz="quarter" idx="12"/>
          </p:nvPr>
        </p:nvSpPr>
        <p:spPr/>
        <p:txBody>
          <a:bodyPr/>
          <a:lstStyle/>
          <a:p>
            <a:fld id="{0EBF85CB-8E6F-4C76-A97C-98828569AB90}"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Carry Forward</a:t>
            </a:r>
          </a:p>
        </p:txBody>
      </p:sp>
      <p:sp>
        <p:nvSpPr>
          <p:cNvPr id="3" name="Content Placeholder 2"/>
          <p:cNvSpPr>
            <a:spLocks noGrp="1"/>
          </p:cNvSpPr>
          <p:nvPr>
            <p:ph idx="1"/>
          </p:nvPr>
        </p:nvSpPr>
        <p:spPr>
          <a:xfrm>
            <a:off x="457200" y="1600200"/>
            <a:ext cx="8229600" cy="4495800"/>
          </a:xfrm>
        </p:spPr>
        <p:txBody>
          <a:bodyPr>
            <a:normAutofit lnSpcReduction="10000"/>
          </a:bodyPr>
          <a:lstStyle/>
          <a:p>
            <a:r>
              <a:rPr lang="en-US" sz="2400" dirty="0"/>
              <a:t>FY19-20:	$248,493</a:t>
            </a:r>
          </a:p>
          <a:p>
            <a:r>
              <a:rPr lang="en-US" sz="2400" dirty="0"/>
              <a:t>FY20-21:	$1,337,324</a:t>
            </a:r>
          </a:p>
          <a:p>
            <a:r>
              <a:rPr lang="en-US" sz="2400" dirty="0"/>
              <a:t>FY21-22:	$1,654,204</a:t>
            </a:r>
          </a:p>
          <a:p>
            <a:pPr>
              <a:buNone/>
            </a:pPr>
            <a:endParaRPr lang="en-US" sz="2400" dirty="0"/>
          </a:p>
          <a:p>
            <a:pPr>
              <a:buNone/>
            </a:pPr>
            <a:endParaRPr lang="en-US" sz="2400" dirty="0"/>
          </a:p>
          <a:p>
            <a:r>
              <a:rPr lang="en-US" sz="2400" dirty="0"/>
              <a:t>Anticipated annual carry forward funds also includes an additional amount in Lottery Funds because of the disbursement pattern for Tuition Grants (25% of funds received annually too late to disburse in current year and always used for first 25% of disbursements in successive year).  </a:t>
            </a:r>
          </a:p>
          <a:p>
            <a:pPr marL="0" indent="0">
              <a:buNone/>
            </a:pPr>
            <a:r>
              <a:rPr lang="en-US" sz="2400" dirty="0"/>
              <a:t> </a:t>
            </a:r>
          </a:p>
          <a:p>
            <a:endParaRPr lang="en-US" sz="2400" dirty="0"/>
          </a:p>
          <a:p>
            <a:pPr marL="0" indent="0">
              <a:buNone/>
            </a:pPr>
            <a:endParaRPr lang="en-US" sz="2400" dirty="0"/>
          </a:p>
          <a:p>
            <a:pPr marL="0" indent="0">
              <a:buNone/>
            </a:pPr>
            <a:endParaRPr lang="en-US" sz="2400" dirty="0"/>
          </a:p>
        </p:txBody>
      </p:sp>
      <p:sp>
        <p:nvSpPr>
          <p:cNvPr id="4" name="Slide Number Placeholder 3"/>
          <p:cNvSpPr>
            <a:spLocks noGrp="1"/>
          </p:cNvSpPr>
          <p:nvPr>
            <p:ph type="sldNum" sz="quarter" idx="12"/>
          </p:nvPr>
        </p:nvSpPr>
        <p:spPr/>
        <p:txBody>
          <a:bodyPr/>
          <a:lstStyle/>
          <a:p>
            <a:fld id="{0EBF85CB-8E6F-4C76-A97C-98828569AB90}"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500" dirty="0"/>
              <a:t>Other Funds Oversight Committee</a:t>
            </a:r>
            <a:br>
              <a:rPr lang="en-US" sz="3500" dirty="0"/>
            </a:br>
            <a:r>
              <a:rPr lang="en-US" sz="3500" dirty="0"/>
              <a:t>JBRC</a:t>
            </a:r>
          </a:p>
        </p:txBody>
      </p:sp>
      <p:sp>
        <p:nvSpPr>
          <p:cNvPr id="3" name="Content Placeholder 2"/>
          <p:cNvSpPr>
            <a:spLocks noGrp="1"/>
          </p:cNvSpPr>
          <p:nvPr>
            <p:ph idx="1"/>
          </p:nvPr>
        </p:nvSpPr>
        <p:spPr/>
        <p:txBody>
          <a:bodyPr>
            <a:normAutofit/>
          </a:bodyPr>
          <a:lstStyle/>
          <a:p>
            <a:endParaRPr lang="en-US" sz="2400" dirty="0"/>
          </a:p>
          <a:p>
            <a:r>
              <a:rPr lang="en-US" sz="2400" dirty="0"/>
              <a:t>The Commission has never appeared before OFOC or JBRC. </a:t>
            </a:r>
          </a:p>
          <a:p>
            <a:r>
              <a:rPr lang="en-US" sz="2400" dirty="0"/>
              <a:t>The Commission does not anticipate that it will need to appear before OFOC or JBRC after the passage of the budget.</a:t>
            </a:r>
          </a:p>
        </p:txBody>
      </p:sp>
      <p:sp>
        <p:nvSpPr>
          <p:cNvPr id="4" name="Slide Number Placeholder 3"/>
          <p:cNvSpPr>
            <a:spLocks noGrp="1"/>
          </p:cNvSpPr>
          <p:nvPr>
            <p:ph type="sldNum" sz="quarter" idx="12"/>
          </p:nvPr>
        </p:nvSpPr>
        <p:spPr/>
        <p:txBody>
          <a:bodyPr/>
          <a:lstStyle/>
          <a:p>
            <a:fld id="{0EBF85CB-8E6F-4C76-A97C-98828569AB90}"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6525"/>
            <a:ext cx="8229600" cy="1706562"/>
          </a:xfrm>
        </p:spPr>
        <p:txBody>
          <a:bodyPr>
            <a:normAutofit/>
          </a:bodyPr>
          <a:lstStyle/>
          <a:p>
            <a:r>
              <a:rPr lang="en-US" dirty="0"/>
              <a:t>Budget Request</a:t>
            </a:r>
            <a:br>
              <a:rPr lang="en-US" dirty="0"/>
            </a:br>
            <a:r>
              <a:rPr lang="en-US" dirty="0"/>
              <a:t>FY 22-23 </a:t>
            </a:r>
            <a:r>
              <a:rPr lang="en-US" sz="1600" dirty="0"/>
              <a:t> </a:t>
            </a:r>
            <a:br>
              <a:rPr lang="en-US" sz="1600" dirty="0"/>
            </a:br>
            <a:endParaRPr lang="en-US" sz="1600" dirty="0"/>
          </a:p>
        </p:txBody>
      </p:sp>
      <p:sp>
        <p:nvSpPr>
          <p:cNvPr id="4" name="Slide Number Placeholder 3"/>
          <p:cNvSpPr>
            <a:spLocks noGrp="1"/>
          </p:cNvSpPr>
          <p:nvPr>
            <p:ph type="sldNum" sz="quarter" idx="12"/>
          </p:nvPr>
        </p:nvSpPr>
        <p:spPr/>
        <p:txBody>
          <a:bodyPr/>
          <a:lstStyle/>
          <a:p>
            <a:fld id="{0EBF85CB-8E6F-4C76-A97C-98828569AB90}" type="slidenum">
              <a:rPr lang="en-US" smtClean="0"/>
              <a:pPr/>
              <a:t>8</a:t>
            </a:fld>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92234624"/>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06562"/>
          </a:xfrm>
        </p:spPr>
        <p:txBody>
          <a:bodyPr>
            <a:normAutofit fontScale="90000"/>
          </a:bodyPr>
          <a:lstStyle/>
          <a:p>
            <a:r>
              <a:rPr lang="en-US" dirty="0"/>
              <a:t>3% General Fund Reduction Analysis </a:t>
            </a:r>
            <a:br>
              <a:rPr lang="en-US" dirty="0"/>
            </a:br>
            <a:r>
              <a:rPr lang="en-US" dirty="0"/>
              <a:t>FY 22-23</a:t>
            </a:r>
          </a:p>
        </p:txBody>
      </p:sp>
      <p:sp>
        <p:nvSpPr>
          <p:cNvPr id="3" name="Content Placeholder 2"/>
          <p:cNvSpPr>
            <a:spLocks noGrp="1"/>
          </p:cNvSpPr>
          <p:nvPr>
            <p:ph idx="1"/>
          </p:nvPr>
        </p:nvSpPr>
        <p:spPr>
          <a:xfrm>
            <a:off x="457200" y="2514600"/>
            <a:ext cx="8229600" cy="3733800"/>
          </a:xfrm>
        </p:spPr>
        <p:txBody>
          <a:bodyPr>
            <a:normAutofit/>
          </a:bodyPr>
          <a:lstStyle/>
          <a:p>
            <a:r>
              <a:rPr lang="en-US" sz="2400" dirty="0"/>
              <a:t>$845,468: Tuition Grants</a:t>
            </a:r>
          </a:p>
          <a:p>
            <a:pPr lvl="1"/>
            <a:r>
              <a:rPr lang="en-US" sz="2100" dirty="0"/>
              <a:t>The 3% reduction would effectively reduce the Tuition Grant amount by about $70 per student. In the most recently completed academic year, over 12,200 South Carolinians qualified for the Tuition Grant. </a:t>
            </a:r>
          </a:p>
        </p:txBody>
      </p:sp>
      <p:sp>
        <p:nvSpPr>
          <p:cNvPr id="4" name="Slide Number Placeholder 3"/>
          <p:cNvSpPr>
            <a:spLocks noGrp="1"/>
          </p:cNvSpPr>
          <p:nvPr>
            <p:ph type="sldNum" sz="quarter" idx="12"/>
          </p:nvPr>
        </p:nvSpPr>
        <p:spPr/>
        <p:txBody>
          <a:bodyPr/>
          <a:lstStyle/>
          <a:p>
            <a:fld id="{0EBF85CB-8E6F-4C76-A97C-98828569AB90}" type="slidenum">
              <a:rPr lang="en-US" smtClean="0"/>
              <a:pPr/>
              <a:t>9</a:t>
            </a:fld>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10717</TotalTime>
  <Words>1623</Words>
  <Application>Microsoft Office PowerPoint</Application>
  <PresentationFormat>On-screen Show (4:3)</PresentationFormat>
  <Paragraphs>180</Paragraphs>
  <Slides>20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Wingdings</vt:lpstr>
      <vt:lpstr>Office Theme</vt:lpstr>
      <vt:lpstr>South Carolina Higher Education Tuition Grants Commission</vt:lpstr>
      <vt:lpstr>Covid-19 Update</vt:lpstr>
      <vt:lpstr>Tuition Grants Appropriations History</vt:lpstr>
      <vt:lpstr>Current Funding FY 21-22</vt:lpstr>
      <vt:lpstr>Recurring Appropriations FY 21-22</vt:lpstr>
      <vt:lpstr>Carry Forward</vt:lpstr>
      <vt:lpstr>Other Funds Oversight Committee JBRC</vt:lpstr>
      <vt:lpstr>Budget Request FY 22-23   </vt:lpstr>
      <vt:lpstr>3% General Fund Reduction Analysis  FY 22-23</vt:lpstr>
      <vt:lpstr>Non-Recurring/Capital Request FY 22-23 </vt:lpstr>
      <vt:lpstr>Recurring Appropriations Request  FY 22-23</vt:lpstr>
      <vt:lpstr>FTEs</vt:lpstr>
      <vt:lpstr>Appendix</vt:lpstr>
      <vt:lpstr>South Carolina Tuition Grants</vt:lpstr>
      <vt:lpstr>South Carolina Tuition Grants</vt:lpstr>
      <vt:lpstr>Eligible Colleges All Based in South Carolina by Statute (59-113-50)  </vt:lpstr>
      <vt:lpstr>Five Year Grant History</vt:lpstr>
      <vt:lpstr>Maximum Grant History</vt:lpstr>
      <vt:lpstr>2020-2021 Recipients By College</vt:lpstr>
      <vt:lpstr>Additional Information</vt:lpstr>
    </vt:vector>
  </TitlesOfParts>
  <Company>LPITS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Agency Title Page</dc:title>
  <dc:creator>%USERNAME%</dc:creator>
  <cp:lastModifiedBy>AJ Newton</cp:lastModifiedBy>
  <cp:revision>386</cp:revision>
  <cp:lastPrinted>2018-01-04T15:11:20Z</cp:lastPrinted>
  <dcterms:created xsi:type="dcterms:W3CDTF">2012-12-18T13:46:33Z</dcterms:created>
  <dcterms:modified xsi:type="dcterms:W3CDTF">2022-01-04T20:48:17Z</dcterms:modified>
</cp:coreProperties>
</file>